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299"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es-ES" sz="2000" b="1">
              <a:effectLst>
                <a:outerShdw blurRad="38100" dist="38100" dir="2700000" algn="tl">
                  <a:srgbClr val="000000">
                    <a:alpha val="43137"/>
                  </a:srgbClr>
                </a:outerShdw>
              </a:effectLst>
            </a:rPr>
            <a:t>La parábola de las bodas (Mr. 2:19-20).</a:t>
          </a:r>
          <a:endParaRPr lang="es-ES" sz="200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es-ES" sz="2000" b="1" dirty="0"/>
            <a:t>¿Cómo puede alguien ayunar estando de boda? El novio es Jesús; los invitados los discípulos. Cuando Jesús muriese y resucitase, entonces sus discípulos tendrían necesidad de ayunar.</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es-ES" sz="2000" b="1" dirty="0">
              <a:effectLst>
                <a:outerShdw blurRad="38100" dist="38100" dir="2700000" algn="tl">
                  <a:srgbClr val="000000">
                    <a:alpha val="43137"/>
                  </a:srgbClr>
                </a:outerShdw>
              </a:effectLst>
            </a:rPr>
            <a:t>La parábola de lo nuevo y lo viejo (Mr. 2:21-22).</a:t>
          </a:r>
          <a:endParaRPr lang="es-ES" sz="20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es-ES" sz="2000" b="1"/>
            <a:t>Las enseñanzas vivas de Jesús no tenían cabida en las enseñanzas muertas de la tradición; y viceversa.</a:t>
          </a:r>
          <a:endParaRPr lang="es-ES" sz="200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t>¿Cómo puede alguien ayunar estando de boda? El novio es Jesús; los invitados los discípulos. Cuando Jesús muriese y resucitase, entonces sus discípulos tendrían necesidad de ayunar.</a:t>
          </a:r>
          <a:endParaRPr lang="es-ES" sz="20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La parábola de las bodas (Mr. 2:19-20).</a:t>
          </a:r>
          <a:endParaRPr lang="es-ES" sz="2000" kern="120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72512" y="2837221"/>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a:t>Las enseñanzas vivas de Jesús no tenían cabida en las enseñanzas muertas de la tradición; y viceversa.</a:t>
          </a:r>
          <a:endParaRPr lang="es-ES" sz="2000" kern="1200"/>
        </a:p>
      </dsp:txBody>
      <dsp:txXfrm>
        <a:off x="3572512" y="2837221"/>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La parábola de lo nuevo y lo viejo (Mr. 2:21-22).</a:t>
          </a:r>
          <a:endParaRPr lang="es-ES" sz="20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09/07/2024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09/07/2024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outerShdw>
                </a:effectLst>
              </a:rPr>
              <a:t>CONTROVERSIAS</a:t>
            </a:r>
          </a:p>
        </p:txBody>
      </p:sp>
      <p:sp>
        <p:nvSpPr>
          <p:cNvPr id="6" name="CuadroTexto 5">
            <a:extLst>
              <a:ext uri="{FF2B5EF4-FFF2-40B4-BE49-F238E27FC236}">
                <a16:creationId xmlns:a16="http://schemas.microsoft.com/office/drawing/2014/main" id="{43313C04-87A6-248E-AE43-7BC43CE8DF71}"/>
              </a:ext>
            </a:extLst>
          </p:cNvPr>
          <p:cNvSpPr txBox="1"/>
          <p:nvPr/>
        </p:nvSpPr>
        <p:spPr>
          <a:xfrm>
            <a:off x="8085337" y="5903061"/>
            <a:ext cx="1477763" cy="830997"/>
          </a:xfrm>
          <a:prstGeom prst="rect">
            <a:avLst/>
          </a:prstGeom>
          <a:noFill/>
        </p:spPr>
        <p:txBody>
          <a:bodyPr wrap="square" rtlCol="0">
            <a:spAutoFit/>
          </a:bodyPr>
          <a:lstStyle/>
          <a:p>
            <a:r>
              <a:rPr lang="es-ES" sz="1600" b="1" dirty="0">
                <a:solidFill>
                  <a:schemeClr val="accent5">
                    <a:lumMod val="20000"/>
                    <a:lumOff val="80000"/>
                  </a:schemeClr>
                </a:solidFill>
                <a:effectLst>
                  <a:outerShdw blurRad="38100" dist="38100" dir="2700000" algn="tl">
                    <a:srgbClr val="000000">
                      <a:alpha val="43137"/>
                    </a:srgbClr>
                  </a:outerShdw>
                </a:effectLst>
              </a:rPr>
              <a:t>Lección 3 para el 20 de julio de 2024</a:t>
            </a: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¿ESTÁ LOCO JESÚS?</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8629650" cy="646331"/>
          </a:xfrm>
          <a:prstGeom prst="rect">
            <a:avLst/>
          </a:prstGeom>
          <a:noFill/>
        </p:spPr>
        <p:txBody>
          <a:bodyPr wrap="square">
            <a:spAutoFit/>
          </a:bodyPr>
          <a:lstStyle/>
          <a:p>
            <a:pPr algn="ctr"/>
            <a:r>
              <a:rPr lang="es-E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“Al saber que estaba allí, los parientes de Jesús acudieron a llevárselo, pues decían que se había vuelto loco” </a:t>
            </a:r>
            <a:r>
              <a:rPr lang="es-ES"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(Marcos 3:21 </a:t>
            </a:r>
            <a:r>
              <a:rPr lang="es-ES" sz="1100"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DHHe</a:t>
            </a:r>
            <a:r>
              <a:rPr lang="es-ES"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700" y="1374345"/>
            <a:ext cx="7973729" cy="707886"/>
          </a:xfrm>
          <a:prstGeom prst="rect">
            <a:avLst/>
          </a:prstGeom>
          <a:noFill/>
        </p:spPr>
        <p:txBody>
          <a:bodyPr wrap="square" rtlCol="0">
            <a:spAutoFit/>
          </a:bodyPr>
          <a:lstStyle/>
          <a:p>
            <a:pPr>
              <a:spcBef>
                <a:spcPts val="600"/>
              </a:spcBef>
            </a:pPr>
            <a:r>
              <a:rPr lang="es-ES" sz="2000" b="1" dirty="0"/>
              <a:t>¿Qué hizo pensar a la familia de Jesús que éste se había vuelto loco (Mr. 3:20-21)?</a:t>
            </a: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816419"/>
            <a:ext cx="8097655" cy="707886"/>
          </a:xfrm>
          <a:prstGeom prst="rect">
            <a:avLst/>
          </a:prstGeom>
          <a:noFill/>
        </p:spPr>
        <p:txBody>
          <a:bodyPr wrap="square">
            <a:spAutoFit/>
          </a:bodyPr>
          <a:lstStyle/>
          <a:p>
            <a:pPr>
              <a:spcBef>
                <a:spcPts val="600"/>
              </a:spcBef>
            </a:pPr>
            <a:r>
              <a:rPr lang="es-ES" sz="2000" b="1" dirty="0"/>
              <a:t>¡Qué falta de consideración con su familia por parte de Jesús!</a:t>
            </a:r>
            <a:br>
              <a:rPr lang="es-ES" sz="2000" b="1" dirty="0"/>
            </a:br>
            <a:r>
              <a:rPr lang="es-ES" sz="2000" b="1" dirty="0"/>
              <a:t>(Mr. 3:32-33).</a:t>
            </a: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1015663"/>
          </a:xfrm>
          <a:prstGeom prst="rect">
            <a:avLst/>
          </a:prstGeom>
          <a:noFill/>
        </p:spPr>
        <p:txBody>
          <a:bodyPr wrap="square">
            <a:spAutoFit/>
          </a:bodyPr>
          <a:lstStyle/>
          <a:p>
            <a:pPr>
              <a:spcBef>
                <a:spcPts val="600"/>
              </a:spcBef>
            </a:pPr>
            <a:r>
              <a:rPr lang="es-ES" sz="2000" b="1" dirty="0"/>
              <a:t>Tras un breve paréntesis, Marcos reanuda el relato presentando a los parientes que buscaban a Jesús: su madre y sus hermanos</a:t>
            </a:r>
            <a:br>
              <a:rPr lang="es-ES" sz="2000" b="1" dirty="0"/>
            </a:br>
            <a:r>
              <a:rPr lang="es-ES" sz="2000" b="1" dirty="0"/>
              <a:t>(Mr. 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2086577"/>
            <a:ext cx="8097654" cy="707886"/>
          </a:xfrm>
          <a:prstGeom prst="rect">
            <a:avLst/>
          </a:prstGeom>
          <a:noFill/>
        </p:spPr>
        <p:txBody>
          <a:bodyPr wrap="square">
            <a:spAutoFit/>
          </a:bodyPr>
          <a:lstStyle/>
          <a:p>
            <a:pPr>
              <a:spcBef>
                <a:spcPts val="600"/>
              </a:spcBef>
            </a:pPr>
            <a:r>
              <a:rPr lang="es-ES" sz="2000" b="1" dirty="0"/>
              <a:t>Exceso de trabajo, alimentación escasa, estrés debido a sus continuas discusiones con escribas y fariseos…</a:t>
            </a: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524579"/>
            <a:ext cx="8072946" cy="1323439"/>
          </a:xfrm>
          <a:prstGeom prst="rect">
            <a:avLst/>
          </a:prstGeom>
          <a:noFill/>
        </p:spPr>
        <p:txBody>
          <a:bodyPr wrap="square">
            <a:spAutoFit/>
          </a:bodyPr>
          <a:lstStyle/>
          <a:p>
            <a:pPr>
              <a:spcBef>
                <a:spcPts val="600"/>
              </a:spcBef>
            </a:pPr>
            <a:r>
              <a:rPr lang="es-ES" sz="2000" b="1" dirty="0"/>
              <a:t>Más importante que los vínculos carnales, son los vínculos que unen a Jesús con su familia espiritual: “Porque todo aquel que hace la voluntad de Dios, ése es mi hermano, y mi hermana, y mi madre” (Mr. 3:35).</a:t>
            </a: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502301"/>
            <a:ext cx="8072945" cy="1015663"/>
          </a:xfrm>
          <a:prstGeom prst="rect">
            <a:avLst/>
          </a:prstGeom>
          <a:noFill/>
        </p:spPr>
        <p:txBody>
          <a:bodyPr wrap="square">
            <a:spAutoFit/>
          </a:bodyPr>
          <a:lstStyle/>
          <a:p>
            <a:pPr>
              <a:spcBef>
                <a:spcPts val="600"/>
              </a:spcBef>
            </a:pPr>
            <a:r>
              <a:rPr lang="es-ES" sz="2000" b="1" dirty="0"/>
              <a:t>Pero las apariencias engañan. Su madre y hermanos estaban equivocados. Dejar su labor para atenderles en ese momento era perjudicial para su misión y para ellos mismos.</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893647"/>
          </a:xfrm>
          <a:prstGeom prst="rect">
            <a:avLst/>
          </a:prstGeom>
          <a:noFill/>
        </p:spPr>
        <p:txBody>
          <a:bodyPr wrap="square">
            <a:spAutoFit/>
          </a:bodyPr>
          <a:lstStyle/>
          <a:p>
            <a:pPr>
              <a:spcBef>
                <a:spcPts val="600"/>
              </a:spcBef>
            </a:pPr>
            <a:r>
              <a:rPr lang="es-E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“El espíritu de persecución no se levantará contra los que no tienen un vínculo con Dios y que, por lo tanto, no poseen fortaleza moral. Se levantará contra los fieles, los que no hacen concesiones ante el mundo ni son absorbidos por sus opiniones, por su favor o por su oposición. Una religión que da un testimonio vivo de la labor de la santidad, que reprende el orgullo, el egoísmo, la avaricia y los pecados de moda, será odiada por el mundo y por los cristianos superficiales... Cuando sufrís oprobio y persecución estáis en excelente compañía; pues Jesús soportó todo esto, y mucho más. Si sois centinelas fieles para Dios, estas cosas os vendrán como un cumplido. Son las almas heroicas, las que son fieles cuando están solas, las que alcanzarán la corona imperecedera”</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8861780" y="6438900"/>
            <a:ext cx="3292120" cy="307777"/>
          </a:xfrm>
          <a:prstGeom prst="rect">
            <a:avLst/>
          </a:prstGeom>
          <a:noFill/>
        </p:spPr>
        <p:txBody>
          <a:bodyPr wrap="none" rtlCol="0">
            <a:spAutoFit/>
          </a:bodyPr>
          <a:lstStyle/>
          <a:p>
            <a:pPr algn="r"/>
            <a:r>
              <a:rPr lang="es-ES" sz="1400" b="1" dirty="0"/>
              <a:t>E. G. W. (El ministerio médico, pg. 339)</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xmln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xmln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“También les dijo: ‘El sábado fue hecho para el hombre, no el hombre para el sábado. Así, el Hijo del hombre es también Señor del sábado’ ” </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(Marcos 2:27, 28)</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804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362575" y="4053334"/>
            <a:ext cx="6715126" cy="2554545"/>
          </a:xfrm>
          <a:prstGeom prst="rect">
            <a:avLst/>
          </a:prstGeom>
          <a:noFill/>
        </p:spPr>
        <p:txBody>
          <a:bodyPr wrap="square" rtlCol="0">
            <a:spAutoFit/>
          </a:bodyPr>
          <a:lstStyle/>
          <a:p>
            <a:pPr>
              <a:spcBef>
                <a:spcPts val="1200"/>
              </a:spcBef>
            </a:pPr>
            <a:r>
              <a:rPr lang="es-ES" sz="2000" b="1" dirty="0"/>
              <a:t>Controversia sobre el perdón. Marcos 2:1-12.</a:t>
            </a:r>
          </a:p>
          <a:p>
            <a:pPr>
              <a:spcBef>
                <a:spcPts val="1200"/>
              </a:spcBef>
            </a:pPr>
            <a:r>
              <a:rPr lang="es-ES" sz="2000" b="1" dirty="0"/>
              <a:t>Controversia sobre la comida. Marcos 2:13-22.</a:t>
            </a:r>
          </a:p>
          <a:p>
            <a:pPr>
              <a:spcBef>
                <a:spcPts val="1200"/>
              </a:spcBef>
            </a:pPr>
            <a:r>
              <a:rPr lang="es-ES" sz="2000" b="1" dirty="0"/>
              <a:t>Controversia sobre el sábado. Marcos 2:23-3:6.</a:t>
            </a:r>
          </a:p>
          <a:p>
            <a:pPr>
              <a:spcBef>
                <a:spcPts val="1200"/>
              </a:spcBef>
            </a:pPr>
            <a:r>
              <a:rPr lang="es-ES" sz="2000" b="1" dirty="0"/>
              <a:t>Preguntas controvertidas acerca de Jesús:</a:t>
            </a:r>
          </a:p>
          <a:p>
            <a:pPr lvl="1">
              <a:spcBef>
                <a:spcPts val="600"/>
              </a:spcBef>
            </a:pPr>
            <a:r>
              <a:rPr lang="es-ES" sz="2000" b="1" dirty="0"/>
              <a:t>¿Con qué poder hace milagros? Marcos 3:22-30.</a:t>
            </a:r>
          </a:p>
          <a:p>
            <a:pPr lvl="1">
              <a:spcBef>
                <a:spcPts val="600"/>
              </a:spcBef>
            </a:pPr>
            <a:r>
              <a:rPr lang="es-ES" sz="2000" b="1" dirty="0"/>
              <a:t>¿Está loco Jesús? Marcos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El comportamiento de Jesús, su modo de predicar, e incluso sus sanaciones, entraban en conflicto directo con las tradiciones de las autoridades religiosas.</a:t>
            </a: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973561"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973561"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973561"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973561"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77026"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56861"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Sin lugar a duda, la vida de Jesús fue una vida controvertida.</a:t>
            </a: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Sus propios familiares llegaron a considerar que Jesús había perdido la razón a causa del exceso de trabajo.</a:t>
            </a: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1015663"/>
          </a:xfrm>
          <a:prstGeom prst="rect">
            <a:avLst/>
          </a:prstGeom>
          <a:noFill/>
        </p:spPr>
        <p:txBody>
          <a:bodyPr wrap="square">
            <a:spAutoFit/>
          </a:bodyPr>
          <a:lstStyle/>
          <a:p>
            <a:pPr>
              <a:spcBef>
                <a:spcPts val="1200"/>
              </a:spcBef>
            </a:pPr>
            <a:r>
              <a:rPr lang="es-ES" sz="2000" b="1" dirty="0">
                <a:solidFill>
                  <a:schemeClr val="bg1"/>
                </a:solidFill>
                <a:effectLst>
                  <a:outerShdw blurRad="38100" dist="38100" dir="2700000" algn="tl">
                    <a:srgbClr val="000000">
                      <a:alpha val="43137"/>
                    </a:srgbClr>
                  </a:outerShdw>
                </a:effectLst>
              </a:rPr>
              <a:t>Lo consideraron blasfemo; glotón y amigo de pecadores; transgresor del sábado… ¡Incluso llegaron a acusarle de trabajar para </a:t>
            </a:r>
            <a:r>
              <a:rPr lang="es-ES" sz="2000" b="1" dirty="0" err="1">
                <a:solidFill>
                  <a:schemeClr val="bg1"/>
                </a:solidFill>
                <a:effectLst>
                  <a:outerShdw blurRad="38100" dist="38100" dir="2700000" algn="tl">
                    <a:srgbClr val="000000">
                      <a:alpha val="43137"/>
                    </a:srgbClr>
                  </a:outerShdw>
                </a:effectLst>
              </a:rPr>
              <a:t>Beelzebú</a:t>
            </a:r>
            <a:r>
              <a:rPr lang="es-ES"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69441"/>
          </a:xfrm>
          <a:prstGeom prst="rect">
            <a:avLst/>
          </a:prstGeom>
          <a:noFill/>
        </p:spPr>
        <p:txBody>
          <a:bodyPr wrap="square">
            <a:spAutoFit/>
          </a:bodyPr>
          <a:lstStyle/>
          <a:p>
            <a:pPr algn="ctr"/>
            <a:r>
              <a:rPr lang="es-ES"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CONTROVERSIA SOBRE EL PERDÓN</a:t>
            </a: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“Al ver Jesús la fe de ellos, dijo al paralítico: Hijo, tus pecados te son perdonados”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(Marcos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4" y="973157"/>
            <a:ext cx="7924801" cy="2246769"/>
          </a:xfrm>
          <a:prstGeom prst="rect">
            <a:avLst/>
          </a:prstGeom>
          <a:noFill/>
        </p:spPr>
        <p:txBody>
          <a:bodyPr wrap="square" rtlCol="0">
            <a:spAutoFit/>
          </a:bodyPr>
          <a:lstStyle/>
          <a:p>
            <a:pPr>
              <a:spcBef>
                <a:spcPts val="600"/>
              </a:spcBef>
            </a:pPr>
            <a:r>
              <a:rPr lang="es-ES" sz="2000" b="1" dirty="0"/>
              <a:t>Cuando Jesús volvió a la casa de Pedro en </a:t>
            </a:r>
            <a:r>
              <a:rPr lang="es-ES" sz="2000" b="1" dirty="0" err="1"/>
              <a:t>Capernaúm</a:t>
            </a:r>
            <a:r>
              <a:rPr lang="es-ES" sz="2000" b="1" dirty="0"/>
              <a:t>, mucha gente vino a escucharle (Mr. 2:1-2). Cuatro amigos se acercaron para que Jesús sanase a su amigo paralítico, pero no consiguieron acercarse hasta él. Dispuestos a lograr llevarle ante Jesús, subieron al techo e hicieron una abertura para poder bajarlo. El discurso de Jesús quedó interrumpido, y todos quedaron en silencio, esperando a ver qué haría Jesús (Mr. 2:3-4).</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528250"/>
            <a:ext cx="7924800" cy="1323439"/>
          </a:xfrm>
          <a:prstGeom prst="rect">
            <a:avLst/>
          </a:prstGeom>
          <a:noFill/>
        </p:spPr>
        <p:txBody>
          <a:bodyPr wrap="square">
            <a:spAutoFit/>
          </a:bodyPr>
          <a:lstStyle/>
          <a:p>
            <a:pPr>
              <a:spcBef>
                <a:spcPts val="600"/>
              </a:spcBef>
            </a:pPr>
            <a:r>
              <a:rPr lang="es-ES" sz="2000" b="1" dirty="0"/>
              <a:t>La gente alabó a Dios por dar a Jesús el poder de perdonar pecados (Mr. 2:12; Mt. 9:8). El paralítico anduvo; pero los escribas quedaron ciegos, incapaces de ver que Jesús podía leer sus mentes, perdonar al pecador, y otorgarle sanidad.</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161923" y="4527976"/>
            <a:ext cx="7924799" cy="1015663"/>
          </a:xfrm>
          <a:prstGeom prst="rect">
            <a:avLst/>
          </a:prstGeom>
          <a:noFill/>
        </p:spPr>
        <p:txBody>
          <a:bodyPr wrap="square">
            <a:spAutoFit/>
          </a:bodyPr>
          <a:lstStyle/>
          <a:p>
            <a:pPr>
              <a:spcBef>
                <a:spcPts val="600"/>
              </a:spcBef>
            </a:pPr>
            <a:r>
              <a:rPr lang="es-ES" sz="2000" b="1" dirty="0"/>
              <a:t>Para los escribas, esto era blasfemia (algo cierto, si Jesús no fuera Dios). Para demostrar que tenía el poder de dar perdón, Jesús sanó al paralítico (Mr. 2:8-11).</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161920" y="3219926"/>
            <a:ext cx="7924799" cy="1323439"/>
          </a:xfrm>
          <a:prstGeom prst="rect">
            <a:avLst/>
          </a:prstGeom>
          <a:noFill/>
        </p:spPr>
        <p:txBody>
          <a:bodyPr wrap="square">
            <a:spAutoFit/>
          </a:bodyPr>
          <a:lstStyle/>
          <a:p>
            <a:pPr>
              <a:spcBef>
                <a:spcPts val="600"/>
              </a:spcBef>
            </a:pPr>
            <a:r>
              <a:rPr lang="es-ES" sz="2000" b="1" dirty="0"/>
              <a:t>“Tus pecados te son perdonados” (Mr. 2:5). El paralítico podía haber reclamado: “lo que necesito es andar”. Pero no lo hizo. Jesús sanó la raíz de su dolencia. No le importaba no volver a caminar, sino el perdón que dio paz a su alma.</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CONTROVERSIA SOBRE LA COMIDA</a:t>
            </a: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p>
            <a:pPr algn="ctr"/>
            <a:r>
              <a:rPr lang="es-E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“Y al pasar, vio a Leví hijo de Alfeo, sentado al banco de los tributos públicos, y le dijo: Sígueme. Y levantándose, le siguió” </a:t>
            </a:r>
            <a:r>
              <a:rPr lang="es-ES" sz="14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(Marcos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323439"/>
          </a:xfrm>
          <a:prstGeom prst="rect">
            <a:avLst/>
          </a:prstGeom>
          <a:noFill/>
        </p:spPr>
        <p:txBody>
          <a:bodyPr wrap="square" rtlCol="0">
            <a:spAutoFit/>
          </a:bodyPr>
          <a:lstStyle/>
          <a:p>
            <a:pPr>
              <a:spcBef>
                <a:spcPts val="600"/>
              </a:spcBef>
            </a:pPr>
            <a:r>
              <a:rPr lang="es-ES" sz="2000" b="1" dirty="0"/>
              <a:t>No es difícil imaginarse la controversia que levantó el llamamiento de Leví (Mr. 2:13-14). Para un judío ortodoxo, un publicano era peor que un gentil. Era un judío renegado, vendido a sus enemigos. No podían comer con él, ni tocarlo.</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667000" y="5127603"/>
            <a:ext cx="5529265" cy="1631216"/>
          </a:xfrm>
          <a:prstGeom prst="rect">
            <a:avLst/>
          </a:prstGeom>
          <a:noFill/>
        </p:spPr>
        <p:txBody>
          <a:bodyPr wrap="square">
            <a:spAutoFit/>
          </a:bodyPr>
          <a:lstStyle/>
          <a:p>
            <a:pPr>
              <a:spcBef>
                <a:spcPts val="600"/>
              </a:spcBef>
            </a:pPr>
            <a:r>
              <a:rPr lang="es-ES" sz="2000" b="1" dirty="0"/>
              <a:t>Jesús les refutó de forma lógica: ¿dónde mejor que aquí encontraré pecadores a los que salvar? (Mr. 2:17). Además, los confrontó a que examinasen sus propios sentimientos. Debían aprender a amar (Mt. 9:12-13).</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2246769"/>
          </a:xfrm>
          <a:prstGeom prst="rect">
            <a:avLst/>
          </a:prstGeom>
          <a:noFill/>
        </p:spPr>
        <p:txBody>
          <a:bodyPr wrap="square">
            <a:spAutoFit/>
          </a:bodyPr>
          <a:lstStyle/>
          <a:p>
            <a:pPr>
              <a:spcBef>
                <a:spcPts val="600"/>
              </a:spcBef>
            </a:pPr>
            <a:r>
              <a:rPr lang="es-ES" sz="2000" b="1" dirty="0"/>
              <a:t>Pero la cosa fue a peor. No solo comió en casa del publicano, sino que se rodeó de muchos como él (Mr. 2:15). Los críticos no desperdiciaron la ocasión: “¿Qué es esto, que él come y bebe con los publicanos y pecadores?” (Mr. 2:16).</a:t>
            </a: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s-ES" dirty="0">
                <a:effectLst>
                  <a:glow rad="88900">
                    <a:srgbClr val="B83608"/>
                  </a:glow>
                  <a:outerShdw blurRad="38100" dist="38100" dir="2700000" algn="tl">
                    <a:srgbClr val="000000">
                      <a:alpha val="43137"/>
                    </a:srgbClr>
                  </a:outerShdw>
                </a:effectLst>
              </a:rPr>
              <a:t>“Jesús les dijo: ¿Acaso pueden los que están de bodas ayunar mientras está con ellos el esposo? Entre tanto que tienen consigo al esposo, no pueden ayunar” (Marcos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00674" cy="1631216"/>
          </a:xfrm>
          <a:prstGeom prst="rect">
            <a:avLst/>
          </a:prstGeom>
          <a:noFill/>
        </p:spPr>
        <p:txBody>
          <a:bodyPr wrap="square" rtlCol="0">
            <a:spAutoFit/>
          </a:bodyPr>
          <a:lstStyle/>
          <a:p>
            <a:pPr>
              <a:spcBef>
                <a:spcPts val="600"/>
              </a:spcBef>
            </a:pPr>
            <a:r>
              <a:rPr lang="es-ES" sz="2000" b="1" dirty="0"/>
              <a:t>Lejos de aprender a amar, los fariseos incitaron a los discípulos de Juan para unirse a sus críticas: “¿Por qué los discípulos de Juan y los de los fariseos ayunan, y tus discípulos no ayunan?” (Mr. 2:18).</a:t>
            </a: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2120922575"/>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CONTROVERSIA SOBRE LA COMIDA (2)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057791"/>
            <a:ext cx="5400674" cy="707886"/>
          </a:xfrm>
          <a:prstGeom prst="rect">
            <a:avLst/>
          </a:prstGeom>
          <a:noFill/>
        </p:spPr>
        <p:txBody>
          <a:bodyPr wrap="square">
            <a:spAutoFit/>
          </a:bodyPr>
          <a:lstStyle/>
          <a:p>
            <a:pPr>
              <a:spcBef>
                <a:spcPts val="600"/>
              </a:spcBef>
            </a:pPr>
            <a:r>
              <a:rPr lang="es-ES" sz="2000" b="1" dirty="0"/>
              <a:t>La respuesta de Jesús vino en forma de parábolas:</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69441"/>
          </a:xfrm>
          <a:prstGeom prst="rect">
            <a:avLst/>
          </a:prstGeom>
          <a:noFill/>
        </p:spPr>
        <p:txBody>
          <a:bodyPr wrap="square">
            <a:spAutoFit/>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CONTROVERSIA SOBRE EL SÁBADO</a:t>
            </a: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69332"/>
          </a:xfrm>
          <a:prstGeom prst="rect">
            <a:avLst/>
          </a:prstGeom>
          <a:noFill/>
        </p:spPr>
        <p:txBody>
          <a:bodyPr wrap="square">
            <a:spAutoFit/>
          </a:bodyPr>
          <a:lstStyle/>
          <a:p>
            <a:pPr algn="ctr"/>
            <a:r>
              <a:rPr lang="es-ES" b="1" dirty="0">
                <a:solidFill>
                  <a:schemeClr val="accent6">
                    <a:lumMod val="75000"/>
                  </a:schemeClr>
                </a:solidFill>
                <a:latin typeface="Comic Sans MS" panose="030F0702030302020204" pitchFamily="66" charset="0"/>
              </a:rPr>
              <a:t>“Entonces los fariseos le decían: Mira, ¿por qué hacen en sábado lo que no es lícito?” </a:t>
            </a:r>
            <a:r>
              <a:rPr lang="es-ES" sz="1400" b="1" dirty="0">
                <a:solidFill>
                  <a:schemeClr val="accent6">
                    <a:lumMod val="75000"/>
                  </a:schemeClr>
                </a:solidFill>
                <a:latin typeface="Comic Sans MS" panose="030F0702030302020204" pitchFamily="66" charset="0"/>
              </a:rPr>
              <a:t>(Marcos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285750" y="1063109"/>
            <a:ext cx="6838950" cy="707886"/>
          </a:xfrm>
          <a:prstGeom prst="rect">
            <a:avLst/>
          </a:prstGeom>
          <a:noFill/>
        </p:spPr>
        <p:txBody>
          <a:bodyPr wrap="square" rtlCol="0">
            <a:spAutoFit/>
          </a:bodyPr>
          <a:lstStyle/>
          <a:p>
            <a:pPr>
              <a:spcBef>
                <a:spcPts val="600"/>
              </a:spcBef>
            </a:pPr>
            <a:r>
              <a:rPr lang="es-ES" sz="2000" b="1" dirty="0"/>
              <a:t>Los fariseos enseñaban 39 formas de trabajo que transgredían el descanso sabático ordenado por Dios.</a:t>
            </a:r>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3" y="3764846"/>
            <a:ext cx="6619875" cy="1015663"/>
          </a:xfrm>
          <a:prstGeom prst="rect">
            <a:avLst/>
          </a:prstGeom>
          <a:noFill/>
        </p:spPr>
        <p:txBody>
          <a:bodyPr wrap="square">
            <a:spAutoFit/>
          </a:bodyPr>
          <a:lstStyle/>
          <a:p>
            <a:pPr>
              <a:spcBef>
                <a:spcPts val="600"/>
              </a:spcBef>
            </a:pPr>
            <a:r>
              <a:rPr lang="es-ES" sz="2000" b="1" dirty="0"/>
              <a:t>Más tarde, Jesús realizó un “trabajo” no incluido entre los 39, pero que fue considerado igualmente una transgresión del sábado: sanar (Mr. 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285749" y="2771269"/>
            <a:ext cx="6838950" cy="1015663"/>
          </a:xfrm>
          <a:prstGeom prst="rect">
            <a:avLst/>
          </a:prstGeom>
          <a:noFill/>
        </p:spPr>
        <p:txBody>
          <a:bodyPr wrap="square">
            <a:spAutoFit/>
          </a:bodyPr>
          <a:lstStyle/>
          <a:p>
            <a:pPr>
              <a:spcBef>
                <a:spcPts val="600"/>
              </a:spcBef>
            </a:pPr>
            <a:r>
              <a:rPr lang="es-ES" sz="2000" b="1" dirty="0"/>
              <a:t>Respuesta de Jesús: ¿No recordáis que David, cuando tuvo hambre, comió del pan de la proposición, del que solo podían comer los sacerdotes? (Mr. 2:25-26).</a:t>
            </a:r>
          </a:p>
        </p:txBody>
      </p:sp>
      <p:sp>
        <p:nvSpPr>
          <p:cNvPr id="11" name="CuadroTexto 10">
            <a:extLst>
              <a:ext uri="{FF2B5EF4-FFF2-40B4-BE49-F238E27FC236}">
                <a16:creationId xmlns:a16="http://schemas.microsoft.com/office/drawing/2014/main" id="{2C72063D-1585-C0EF-7E06-C52EACFB9420}"/>
              </a:ext>
            </a:extLst>
          </p:cNvPr>
          <p:cNvSpPr txBox="1"/>
          <p:nvPr/>
        </p:nvSpPr>
        <p:spPr>
          <a:xfrm>
            <a:off x="285748" y="1750843"/>
            <a:ext cx="6838950" cy="1015663"/>
          </a:xfrm>
          <a:prstGeom prst="rect">
            <a:avLst/>
          </a:prstGeom>
          <a:noFill/>
        </p:spPr>
        <p:txBody>
          <a:bodyPr wrap="square">
            <a:spAutoFit/>
          </a:bodyPr>
          <a:lstStyle/>
          <a:p>
            <a:pPr>
              <a:spcBef>
                <a:spcPts val="600"/>
              </a:spcBef>
            </a:pPr>
            <a:r>
              <a:rPr lang="es-ES" sz="2000" b="1" dirty="0"/>
              <a:t>Al tomar el grano y quitar su cáscara para comerlo, los discípulos realizaban tres trabajos prohibidos en sábado: cosechar; trillar; y aventar. (Mr. 2:23-24; Mt. 12:1-2).</a:t>
            </a: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707886"/>
          </a:xfrm>
          <a:prstGeom prst="rect">
            <a:avLst/>
          </a:prstGeom>
          <a:noFill/>
        </p:spPr>
        <p:txBody>
          <a:bodyPr wrap="square">
            <a:spAutoFit/>
          </a:bodyPr>
          <a:lstStyle/>
          <a:p>
            <a:pPr>
              <a:spcBef>
                <a:spcPts val="600"/>
              </a:spcBef>
            </a:pPr>
            <a:r>
              <a:rPr lang="es-ES" sz="2000" b="1" dirty="0"/>
              <a:t>Curiosamente, los celosos guardadores del sábado maquinaban un asesinato (Mr. 3:6).</a:t>
            </a: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707886"/>
          </a:xfrm>
          <a:prstGeom prst="rect">
            <a:avLst/>
          </a:prstGeom>
          <a:noFill/>
        </p:spPr>
        <p:txBody>
          <a:bodyPr wrap="square">
            <a:spAutoFit/>
          </a:bodyPr>
          <a:lstStyle/>
          <a:p>
            <a:pPr>
              <a:spcBef>
                <a:spcPts val="600"/>
              </a:spcBef>
            </a:pPr>
            <a:r>
              <a:rPr lang="es-ES" sz="2000" b="1" dirty="0"/>
              <a:t>En definitiva, Jesús es el Señor del sábado, y nos lo dio a nosotros para nuestro bien (Mr. 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2" y="4765804"/>
            <a:ext cx="6619873" cy="707886"/>
          </a:xfrm>
          <a:prstGeom prst="rect">
            <a:avLst/>
          </a:prstGeom>
          <a:noFill/>
        </p:spPr>
        <p:txBody>
          <a:bodyPr wrap="square">
            <a:spAutoFit/>
          </a:bodyPr>
          <a:lstStyle/>
          <a:p>
            <a:pPr>
              <a:spcBef>
                <a:spcPts val="600"/>
              </a:spcBef>
            </a:pPr>
            <a:r>
              <a:rPr lang="es-ES" sz="2000" b="1" dirty="0"/>
              <a:t>Respuesta de Jesús: “¿Es lícito en sábado hacer bien, o hacer mal; salvar una vida, o matar?” (Mr. 3:4).</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538163" y="2136338"/>
            <a:ext cx="8639175" cy="258532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solidFill>
                  <a:srgbClr val="9E2909"/>
                </a:solidFill>
              </a:rPr>
              <a:t>PREGUNTAS CONTROVERTIDAS ACERCA DE JESÚS</a:t>
            </a: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¿CON QUÉ PODER HACE MILAGROS?</a:t>
            </a: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“Pero los escribas que habían venido de Jerusalén decían que tenía a </a:t>
            </a:r>
            <a:r>
              <a:rPr lang="es-ES" b="1" dirty="0" err="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Beelzebú</a:t>
            </a:r>
            <a:r>
              <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y que por el príncipe de los demonios echaba fuera los demonios” </a:t>
            </a:r>
            <a:r>
              <a:rPr lang="es-ES"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(Marcos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631216"/>
          </a:xfrm>
          <a:prstGeom prst="rect">
            <a:avLst/>
          </a:prstGeom>
          <a:noFill/>
        </p:spPr>
        <p:txBody>
          <a:bodyPr wrap="square" rtlCol="0">
            <a:spAutoFit/>
          </a:bodyPr>
          <a:lstStyle/>
          <a:p>
            <a:pPr>
              <a:spcBef>
                <a:spcPts val="600"/>
              </a:spcBef>
            </a:pPr>
            <a:r>
              <a:rPr lang="es-ES" sz="2000" b="1" dirty="0"/>
              <a:t>Marcos comienza un relato sobre la familia de Jesús, pero lo interrumpe para narrar una controversia con los fariseos. Posteriormente, retomará la primera historia. Este patrón es usado por Marcos en diversas ocasiones para unir dos historias similares, destacando la central como la más importante.</a:t>
            </a:r>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s-ES" sz="2000" b="1" dirty="0">
                  <a:effectLst>
                    <a:outerShdw blurRad="38100" dist="38100" dir="2700000" algn="tl">
                      <a:srgbClr val="000000">
                        <a:alpha val="43137"/>
                      </a:srgbClr>
                    </a:outerShdw>
                  </a:effectLst>
                </a:rPr>
                <a:t>La familia de Jesús le busca</a:t>
              </a: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es-ES" sz="2000" b="1" dirty="0">
                  <a:effectLst>
                    <a:outerShdw blurRad="38100" dist="38100" dir="2700000" algn="tl">
                      <a:srgbClr val="000000">
                        <a:alpha val="43137"/>
                      </a:srgbClr>
                    </a:outerShdw>
                  </a:effectLst>
                </a:rPr>
                <a:t>Acusación de los fariseos</a:t>
              </a: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s-ES" sz="2000" b="1" dirty="0">
                  <a:effectLst>
                    <a:outerShdw blurRad="38100" dist="38100" dir="2700000" algn="tl">
                      <a:srgbClr val="000000">
                        <a:alpha val="43137"/>
                      </a:srgbClr>
                    </a:outerShdw>
                  </a:effectLst>
                </a:rPr>
                <a:t>La familia de Jesús le busca</a:t>
              </a: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194096"/>
            <a:ext cx="5943600" cy="1631216"/>
          </a:xfrm>
          <a:prstGeom prst="rect">
            <a:avLst/>
          </a:prstGeom>
          <a:noFill/>
        </p:spPr>
        <p:txBody>
          <a:bodyPr wrap="square">
            <a:spAutoFit/>
          </a:bodyPr>
          <a:lstStyle/>
          <a:p>
            <a:pPr>
              <a:spcBef>
                <a:spcPts val="600"/>
              </a:spcBef>
            </a:pPr>
            <a:r>
              <a:rPr lang="es-ES" sz="2000" b="1" dirty="0"/>
              <a:t>Nuevamente, Jesús usa una parábola para demostrar lo absurdo de las acusaciones en su contra (Mr. 3:23-27). Jesús entra en casa del hombre fuerte (Satanás), lo ata, y así puede saquear sus bienes (liberar a los endemoniados).</a:t>
            </a: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1015663"/>
          </a:xfrm>
          <a:prstGeom prst="rect">
            <a:avLst/>
          </a:prstGeom>
          <a:noFill/>
        </p:spPr>
        <p:txBody>
          <a:bodyPr wrap="square">
            <a:spAutoFit/>
          </a:bodyPr>
          <a:lstStyle/>
          <a:p>
            <a:pPr>
              <a:spcBef>
                <a:spcPts val="600"/>
              </a:spcBef>
            </a:pPr>
            <a:r>
              <a:rPr lang="es-ES" sz="2000" b="1" dirty="0"/>
              <a:t>En este caso, la historia importante es la acusación de los escribas en cuanto a qué poder era el que permitía a Jesús expulsar demonios (Mr. 3:22).</a:t>
            </a:r>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1015663"/>
          </a:xfrm>
          <a:prstGeom prst="rect">
            <a:avLst/>
          </a:prstGeom>
          <a:noFill/>
        </p:spPr>
        <p:txBody>
          <a:bodyPr wrap="square">
            <a:spAutoFit/>
          </a:bodyPr>
          <a:lstStyle/>
          <a:p>
            <a:pPr>
              <a:spcBef>
                <a:spcPts val="600"/>
              </a:spcBef>
            </a:pPr>
            <a:r>
              <a:rPr lang="es-ES" sz="2000" b="1" dirty="0"/>
              <a:t>También aprovecha para avisar del peligro de atribuir al diablo la obra del Espíritu Santo</a:t>
            </a:r>
            <a:br>
              <a:rPr lang="es-ES" sz="2000" b="1" dirty="0"/>
            </a:br>
            <a:r>
              <a:rPr lang="es-ES" sz="2000" b="1" dirty="0"/>
              <a:t>(Mr. 3:28-30).</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TotalTime>
  <Words>1596</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Comic Sans MS</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74</cp:revision>
  <dcterms:created xsi:type="dcterms:W3CDTF">2024-06-22T14:42:36Z</dcterms:created>
  <dcterms:modified xsi:type="dcterms:W3CDTF">2024-07-09T17:16:26Z</dcterms:modified>
</cp:coreProperties>
</file>