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6" r:id="rId4"/>
    <p:sldId id="257" r:id="rId5"/>
    <p:sldId id="258" r:id="rId6"/>
    <p:sldId id="259" r:id="rId7"/>
    <p:sldId id="290" r:id="rId8"/>
    <p:sldId id="261" r:id="rId9"/>
    <p:sldId id="289" r:id="rId10"/>
    <p:sldId id="263" r:id="rId11"/>
    <p:sldId id="264" r:id="rId12"/>
    <p:sldId id="288"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E0B9"/>
    <a:srgbClr val="D9EFDB"/>
    <a:srgbClr val="E8F5E9"/>
    <a:srgbClr val="63D37D"/>
    <a:srgbClr val="CDEBD1"/>
    <a:srgbClr val="EDE4CC"/>
    <a:srgbClr val="F2DB51"/>
    <a:srgbClr val="29A045"/>
    <a:srgbClr val="A8A400"/>
    <a:srgbClr val="B0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DB225-1005-4F29-8F14-A69C4A73B38B}" type="doc">
      <dgm:prSet loTypeId="urn:microsoft.com/office/officeart/2005/8/layout/hProcess9" loCatId="process" qsTypeId="urn:microsoft.com/office/officeart/2005/8/quickstyle/simple3" qsCatId="simple" csTypeId="urn:microsoft.com/office/officeart/2005/8/colors/colorful2" csCatId="colorful" phldr="1"/>
      <dgm:spPr/>
      <dgm:t>
        <a:bodyPr/>
        <a:lstStyle/>
        <a:p>
          <a:endParaRPr lang="es-ES"/>
        </a:p>
      </dgm:t>
    </dgm:pt>
    <dgm:pt modelId="{59F92ABD-1E06-491A-8A59-7BFFC995D695}">
      <dgm:prSet custT="1"/>
      <dgm:spPr>
        <a:ln w="38100">
          <a:solidFill>
            <a:schemeClr val="accent2">
              <a:lumMod val="50000"/>
            </a:schemeClr>
          </a:solidFill>
        </a:ln>
        <a:scene3d>
          <a:camera prst="orthographicFront"/>
          <a:lightRig rig="flat" dir="t"/>
        </a:scene3d>
        <a:sp3d contourW="25400" prstMaterial="dkEdge">
          <a:bevelT w="8200" h="38100"/>
        </a:sp3d>
      </dgm:spPr>
      <dgm:t>
        <a:bodyPr/>
        <a:lstStyle/>
        <a:p>
          <a:r>
            <a:rPr lang="es-ES" sz="2000" b="1" dirty="0">
              <a:solidFill>
                <a:schemeClr val="accent2">
                  <a:lumMod val="50000"/>
                </a:schemeClr>
              </a:solidFill>
            </a:rPr>
            <a:t>VER</a:t>
          </a:r>
          <a:r>
            <a:rPr lang="es-ES" sz="2000" b="1" dirty="0"/>
            <a:t>: Dios no es indiferente ante el sufrimiento. Él ve todo. Él ve especialmente el dolor y la injusticia cometidos contra su pueblo (2R. 9:26)</a:t>
          </a:r>
          <a:endParaRPr lang="es-ES" sz="2000" dirty="0"/>
        </a:p>
      </dgm:t>
    </dgm:pt>
    <dgm:pt modelId="{01278C7D-57E8-4666-BEA9-08329EBD78DA}" type="parTrans" cxnId="{C2CF78F7-6CEA-49F7-84BF-2C9526F46690}">
      <dgm:prSet/>
      <dgm:spPr/>
      <dgm:t>
        <a:bodyPr/>
        <a:lstStyle/>
        <a:p>
          <a:endParaRPr lang="es-ES" sz="2000"/>
        </a:p>
      </dgm:t>
    </dgm:pt>
    <dgm:pt modelId="{93304584-F568-46C9-A44D-E1A09BCCE358}" type="sibTrans" cxnId="{C2CF78F7-6CEA-49F7-84BF-2C9526F46690}">
      <dgm:prSet/>
      <dgm:spPr/>
      <dgm:t>
        <a:bodyPr/>
        <a:lstStyle/>
        <a:p>
          <a:endParaRPr lang="es-ES" sz="2000"/>
        </a:p>
      </dgm:t>
    </dgm:pt>
    <dgm:pt modelId="{65B9A114-D38F-42B8-B891-B31CEE910472}">
      <dgm:prSet custT="1"/>
      <dgm:spPr>
        <a:ln w="38100">
          <a:solidFill>
            <a:schemeClr val="accent4">
              <a:lumMod val="50000"/>
            </a:schemeClr>
          </a:solidFill>
        </a:ln>
        <a:scene3d>
          <a:camera prst="orthographicFront"/>
          <a:lightRig rig="flat" dir="t"/>
        </a:scene3d>
        <a:sp3d contourW="25400" prstMaterial="dkEdge">
          <a:bevelT w="8200" h="38100"/>
        </a:sp3d>
      </dgm:spPr>
      <dgm:t>
        <a:bodyPr/>
        <a:lstStyle/>
        <a:p>
          <a:r>
            <a:rPr lang="es-ES" sz="2000" b="1" dirty="0">
              <a:solidFill>
                <a:schemeClr val="accent4">
                  <a:lumMod val="50000"/>
                </a:schemeClr>
              </a:solidFill>
            </a:rPr>
            <a:t>DESCENDER</a:t>
          </a:r>
          <a:r>
            <a:rPr lang="es-ES" sz="2000" b="1" dirty="0"/>
            <a:t>: Dios no se queda quieto. Baja para andar entre nosotros. Habita entre los seres humanos</a:t>
          </a:r>
          <a:br>
            <a:rPr lang="es-ES" sz="2000" b="1" dirty="0"/>
          </a:br>
          <a:r>
            <a:rPr lang="es-ES" sz="2000" b="1" dirty="0"/>
            <a:t>(</a:t>
          </a:r>
          <a:r>
            <a:rPr lang="es-ES" sz="2000" b="1" dirty="0" err="1"/>
            <a:t>Éx</a:t>
          </a:r>
          <a:r>
            <a:rPr lang="es-ES" sz="2000" b="1" dirty="0"/>
            <a:t>. 29:45; </a:t>
          </a:r>
          <a:r>
            <a:rPr lang="es-ES" sz="2000" b="1" dirty="0" err="1"/>
            <a:t>Jn</a:t>
          </a:r>
          <a:r>
            <a:rPr lang="es-ES" sz="2000" b="1" dirty="0"/>
            <a:t>. 14:16-17)</a:t>
          </a:r>
          <a:endParaRPr lang="es-ES" sz="2000" dirty="0"/>
        </a:p>
      </dgm:t>
    </dgm:pt>
    <dgm:pt modelId="{A5855C3B-F51B-48A1-9EC3-D8531464CB44}" type="parTrans" cxnId="{75E84018-6BD2-4D44-AEE8-70CC63B6B989}">
      <dgm:prSet/>
      <dgm:spPr/>
      <dgm:t>
        <a:bodyPr/>
        <a:lstStyle/>
        <a:p>
          <a:endParaRPr lang="es-ES" sz="2000"/>
        </a:p>
      </dgm:t>
    </dgm:pt>
    <dgm:pt modelId="{3CBAD9DE-1594-4FF3-B88F-1BEA16484D0B}" type="sibTrans" cxnId="{75E84018-6BD2-4D44-AEE8-70CC63B6B989}">
      <dgm:prSet/>
      <dgm:spPr/>
      <dgm:t>
        <a:bodyPr/>
        <a:lstStyle/>
        <a:p>
          <a:endParaRPr lang="es-ES" sz="2000"/>
        </a:p>
      </dgm:t>
    </dgm:pt>
    <dgm:pt modelId="{F2B6D1BB-F7F7-4623-A08F-E5685867016A}">
      <dgm:prSet custT="1"/>
      <dgm:spPr>
        <a:ln w="38100">
          <a:solidFill>
            <a:schemeClr val="accent3">
              <a:lumMod val="75000"/>
            </a:schemeClr>
          </a:solidFill>
        </a:ln>
        <a:scene3d>
          <a:camera prst="orthographicFront"/>
          <a:lightRig rig="flat" dir="t"/>
        </a:scene3d>
        <a:sp3d contourW="25400" prstMaterial="dkEdge">
          <a:bevelT w="8200" h="38100"/>
        </a:sp3d>
      </dgm:spPr>
      <dgm:t>
        <a:bodyPr/>
        <a:lstStyle/>
        <a:p>
          <a:r>
            <a:rPr lang="es-ES" sz="2000" b="1" dirty="0">
              <a:solidFill>
                <a:schemeClr val="accent3">
                  <a:lumMod val="50000"/>
                </a:schemeClr>
              </a:solidFill>
            </a:rPr>
            <a:t>SACAR</a:t>
          </a:r>
          <a:r>
            <a:rPr lang="es-ES" sz="2000" b="1" dirty="0"/>
            <a:t>: Dios, en Su momento, actúa para librarnos del sufrimiento y cumplir sus promesas</a:t>
          </a:r>
          <a:br>
            <a:rPr lang="es-ES" sz="2000" b="1" dirty="0"/>
          </a:br>
          <a:r>
            <a:rPr lang="es-ES" sz="2000" b="1" dirty="0"/>
            <a:t>(</a:t>
          </a:r>
          <a:r>
            <a:rPr lang="es-ES" sz="2000" b="1" dirty="0" err="1"/>
            <a:t>Jer</a:t>
          </a:r>
          <a:r>
            <a:rPr lang="es-ES" sz="2000" b="1" dirty="0"/>
            <a:t>. 29:11)</a:t>
          </a:r>
          <a:endParaRPr lang="es-ES" sz="2000" dirty="0"/>
        </a:p>
      </dgm:t>
    </dgm:pt>
    <dgm:pt modelId="{3F4AFA4B-382E-449B-93F5-C94D50698218}" type="parTrans" cxnId="{8FE6CD90-7B24-4EAF-B932-770EE0E4D197}">
      <dgm:prSet/>
      <dgm:spPr/>
      <dgm:t>
        <a:bodyPr/>
        <a:lstStyle/>
        <a:p>
          <a:endParaRPr lang="es-ES" sz="2000"/>
        </a:p>
      </dgm:t>
    </dgm:pt>
    <dgm:pt modelId="{210EAB51-A7B3-40BA-9BA7-3BDDF6AFC4DB}" type="sibTrans" cxnId="{8FE6CD90-7B24-4EAF-B932-770EE0E4D197}">
      <dgm:prSet/>
      <dgm:spPr/>
      <dgm:t>
        <a:bodyPr/>
        <a:lstStyle/>
        <a:p>
          <a:endParaRPr lang="es-ES" sz="2000"/>
        </a:p>
      </dgm:t>
    </dgm:pt>
    <dgm:pt modelId="{7D7C4CE1-5C7D-4237-94BE-437E5EE34D8E}" type="pres">
      <dgm:prSet presAssocID="{677DB225-1005-4F29-8F14-A69C4A73B38B}" presName="CompostProcess" presStyleCnt="0">
        <dgm:presLayoutVars>
          <dgm:dir/>
          <dgm:resizeHandles val="exact"/>
        </dgm:presLayoutVars>
      </dgm:prSet>
      <dgm:spPr/>
    </dgm:pt>
    <dgm:pt modelId="{B5574814-E0CD-4457-A488-DF16CA565BEA}" type="pres">
      <dgm:prSet presAssocID="{677DB225-1005-4F29-8F14-A69C4A73B38B}" presName="arrow" presStyleLbl="bgShp" presStyleIdx="0" presStyleCnt="1" custScaleX="116674"/>
      <dgm:spPr>
        <a:prstGeom prst="quadArrowCallout">
          <a:avLst/>
        </a:prstGeom>
        <a:scene3d>
          <a:camera prst="orthographicFront"/>
          <a:lightRig rig="threePt" dir="t"/>
        </a:scene3d>
        <a:sp3d>
          <a:bevelT/>
        </a:sp3d>
      </dgm:spPr>
    </dgm:pt>
    <dgm:pt modelId="{F045FBC6-9898-47E0-BA3A-4ED1270339F1}" type="pres">
      <dgm:prSet presAssocID="{677DB225-1005-4F29-8F14-A69C4A73B38B}" presName="linearProcess" presStyleCnt="0"/>
      <dgm:spPr/>
    </dgm:pt>
    <dgm:pt modelId="{94D1E227-41BF-433C-96AC-C9EF8410215C}" type="pres">
      <dgm:prSet presAssocID="{59F92ABD-1E06-491A-8A59-7BFFC995D695}" presName="textNode" presStyleLbl="node1" presStyleIdx="0" presStyleCnt="3" custScaleY="184192" custLinFactNeighborX="76779">
        <dgm:presLayoutVars>
          <dgm:bulletEnabled val="1"/>
        </dgm:presLayoutVars>
      </dgm:prSet>
      <dgm:spPr/>
    </dgm:pt>
    <dgm:pt modelId="{180C53CF-35E6-44B7-B3BB-D05153041CBC}" type="pres">
      <dgm:prSet presAssocID="{93304584-F568-46C9-A44D-E1A09BCCE358}" presName="sibTrans" presStyleCnt="0"/>
      <dgm:spPr/>
    </dgm:pt>
    <dgm:pt modelId="{AC825C12-AF42-4BA1-AA13-23C63E1A3627}" type="pres">
      <dgm:prSet presAssocID="{65B9A114-D38F-42B8-B891-B31CEE910472}" presName="textNode" presStyleLbl="node1" presStyleIdx="1" presStyleCnt="3" custScaleY="184192" custLinFactNeighborX="-2032">
        <dgm:presLayoutVars>
          <dgm:bulletEnabled val="1"/>
        </dgm:presLayoutVars>
      </dgm:prSet>
      <dgm:spPr/>
    </dgm:pt>
    <dgm:pt modelId="{FF9FF2A5-D338-41B7-BC20-8410AB5F3728}" type="pres">
      <dgm:prSet presAssocID="{3CBAD9DE-1594-4FF3-B88F-1BEA16484D0B}" presName="sibTrans" presStyleCnt="0"/>
      <dgm:spPr/>
    </dgm:pt>
    <dgm:pt modelId="{A6E77D58-24DC-441B-B8F3-E72D2F642819}" type="pres">
      <dgm:prSet presAssocID="{F2B6D1BB-F7F7-4623-A08F-E5685867016A}" presName="textNode" presStyleLbl="node1" presStyleIdx="2" presStyleCnt="3" custScaleY="184192" custLinFactNeighborX="-81454">
        <dgm:presLayoutVars>
          <dgm:bulletEnabled val="1"/>
        </dgm:presLayoutVars>
      </dgm:prSet>
      <dgm:spPr/>
    </dgm:pt>
  </dgm:ptLst>
  <dgm:cxnLst>
    <dgm:cxn modelId="{75E84018-6BD2-4D44-AEE8-70CC63B6B989}" srcId="{677DB225-1005-4F29-8F14-A69C4A73B38B}" destId="{65B9A114-D38F-42B8-B891-B31CEE910472}" srcOrd="1" destOrd="0" parTransId="{A5855C3B-F51B-48A1-9EC3-D8531464CB44}" sibTransId="{3CBAD9DE-1594-4FF3-B88F-1BEA16484D0B}"/>
    <dgm:cxn modelId="{8B869031-5BCF-4A10-97E9-4BAC875EB198}" type="presOf" srcId="{F2B6D1BB-F7F7-4623-A08F-E5685867016A}" destId="{A6E77D58-24DC-441B-B8F3-E72D2F642819}" srcOrd="0" destOrd="0" presId="urn:microsoft.com/office/officeart/2005/8/layout/hProcess9"/>
    <dgm:cxn modelId="{1BDD4260-139F-49FB-AA7F-A78480C9F2B8}" type="presOf" srcId="{59F92ABD-1E06-491A-8A59-7BFFC995D695}" destId="{94D1E227-41BF-433C-96AC-C9EF8410215C}" srcOrd="0" destOrd="0" presId="urn:microsoft.com/office/officeart/2005/8/layout/hProcess9"/>
    <dgm:cxn modelId="{8FE6CD90-7B24-4EAF-B932-770EE0E4D197}" srcId="{677DB225-1005-4F29-8F14-A69C4A73B38B}" destId="{F2B6D1BB-F7F7-4623-A08F-E5685867016A}" srcOrd="2" destOrd="0" parTransId="{3F4AFA4B-382E-449B-93F5-C94D50698218}" sibTransId="{210EAB51-A7B3-40BA-9BA7-3BDDF6AFC4DB}"/>
    <dgm:cxn modelId="{13A87EA3-131A-4FF0-951E-D032F986B7FE}" type="presOf" srcId="{677DB225-1005-4F29-8F14-A69C4A73B38B}" destId="{7D7C4CE1-5C7D-4237-94BE-437E5EE34D8E}" srcOrd="0" destOrd="0" presId="urn:microsoft.com/office/officeart/2005/8/layout/hProcess9"/>
    <dgm:cxn modelId="{8A5292E0-B557-4CB8-95CF-C490314F0CD9}" type="presOf" srcId="{65B9A114-D38F-42B8-B891-B31CEE910472}" destId="{AC825C12-AF42-4BA1-AA13-23C63E1A3627}" srcOrd="0" destOrd="0" presId="urn:microsoft.com/office/officeart/2005/8/layout/hProcess9"/>
    <dgm:cxn modelId="{C2CF78F7-6CEA-49F7-84BF-2C9526F46690}" srcId="{677DB225-1005-4F29-8F14-A69C4A73B38B}" destId="{59F92ABD-1E06-491A-8A59-7BFFC995D695}" srcOrd="0" destOrd="0" parTransId="{01278C7D-57E8-4666-BEA9-08329EBD78DA}" sibTransId="{93304584-F568-46C9-A44D-E1A09BCCE358}"/>
    <dgm:cxn modelId="{4DC6E260-A237-493D-A7C3-49B0C3AEFD40}" type="presParOf" srcId="{7D7C4CE1-5C7D-4237-94BE-437E5EE34D8E}" destId="{B5574814-E0CD-4457-A488-DF16CA565BEA}" srcOrd="0" destOrd="0" presId="urn:microsoft.com/office/officeart/2005/8/layout/hProcess9"/>
    <dgm:cxn modelId="{4A32E4BE-7D84-46CB-ACDF-3AFF9B862DCB}" type="presParOf" srcId="{7D7C4CE1-5C7D-4237-94BE-437E5EE34D8E}" destId="{F045FBC6-9898-47E0-BA3A-4ED1270339F1}" srcOrd="1" destOrd="0" presId="urn:microsoft.com/office/officeart/2005/8/layout/hProcess9"/>
    <dgm:cxn modelId="{2D485DD8-D3E4-491E-B811-2687D45C5B21}" type="presParOf" srcId="{F045FBC6-9898-47E0-BA3A-4ED1270339F1}" destId="{94D1E227-41BF-433C-96AC-C9EF8410215C}" srcOrd="0" destOrd="0" presId="urn:microsoft.com/office/officeart/2005/8/layout/hProcess9"/>
    <dgm:cxn modelId="{C762EDB8-AE29-4E7C-931D-1289996EDD7D}" type="presParOf" srcId="{F045FBC6-9898-47E0-BA3A-4ED1270339F1}" destId="{180C53CF-35E6-44B7-B3BB-D05153041CBC}" srcOrd="1" destOrd="0" presId="urn:microsoft.com/office/officeart/2005/8/layout/hProcess9"/>
    <dgm:cxn modelId="{AC5062B3-9C9E-447E-845A-EEEF2905BECD}" type="presParOf" srcId="{F045FBC6-9898-47E0-BA3A-4ED1270339F1}" destId="{AC825C12-AF42-4BA1-AA13-23C63E1A3627}" srcOrd="2" destOrd="0" presId="urn:microsoft.com/office/officeart/2005/8/layout/hProcess9"/>
    <dgm:cxn modelId="{2E2AA17A-A605-45DE-AF99-6D1B77B7989E}" type="presParOf" srcId="{F045FBC6-9898-47E0-BA3A-4ED1270339F1}" destId="{FF9FF2A5-D338-41B7-BC20-8410AB5F3728}" srcOrd="3" destOrd="0" presId="urn:microsoft.com/office/officeart/2005/8/layout/hProcess9"/>
    <dgm:cxn modelId="{F37D3084-0688-4B8E-BA5E-A0390763D288}" type="presParOf" srcId="{F045FBC6-9898-47E0-BA3A-4ED1270339F1}" destId="{A6E77D58-24DC-441B-B8F3-E72D2F64281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74814-E0CD-4457-A488-DF16CA565BEA}">
      <dsp:nvSpPr>
        <dsp:cNvPr id="0" name=""/>
        <dsp:cNvSpPr/>
      </dsp:nvSpPr>
      <dsp:spPr>
        <a:xfrm>
          <a:off x="49096" y="0"/>
          <a:ext cx="11773867" cy="2554544"/>
        </a:xfrm>
        <a:prstGeom prst="quadArrowCallout">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1">
          <a:scrgbClr r="0" g="0" b="0"/>
        </a:effectRef>
        <a:fontRef idx="minor"/>
      </dsp:style>
    </dsp:sp>
    <dsp:sp modelId="{94D1E227-41BF-433C-96AC-C9EF8410215C}">
      <dsp:nvSpPr>
        <dsp:cNvPr id="0" name=""/>
        <dsp:cNvSpPr/>
      </dsp:nvSpPr>
      <dsp:spPr>
        <a:xfrm>
          <a:off x="608767" y="336218"/>
          <a:ext cx="3481242" cy="188210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38100">
          <a:solidFill>
            <a:schemeClr val="accent2">
              <a:lumMod val="50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2">
                  <a:lumMod val="50000"/>
                </a:schemeClr>
              </a:solidFill>
            </a:rPr>
            <a:t>VER</a:t>
          </a:r>
          <a:r>
            <a:rPr lang="es-ES" sz="2000" b="1" kern="1200" dirty="0"/>
            <a:t>: Dios no es indiferente ante el sufrimiento. Él ve todo. Él ve especialmente el dolor y la injusticia cometidos contra su pueblo (2R. 9:26)</a:t>
          </a:r>
          <a:endParaRPr lang="es-ES" sz="2000" kern="1200" dirty="0"/>
        </a:p>
      </dsp:txBody>
      <dsp:txXfrm>
        <a:off x="700644" y="428095"/>
        <a:ext cx="3297488" cy="1698353"/>
      </dsp:txXfrm>
    </dsp:sp>
    <dsp:sp modelId="{AC825C12-AF42-4BA1-AA13-23C63E1A3627}">
      <dsp:nvSpPr>
        <dsp:cNvPr id="0" name=""/>
        <dsp:cNvSpPr/>
      </dsp:nvSpPr>
      <dsp:spPr>
        <a:xfrm>
          <a:off x="4186186" y="336218"/>
          <a:ext cx="3481242" cy="1882107"/>
        </a:xfrm>
        <a:prstGeom prst="roundRect">
          <a:avLst/>
        </a:prstGeom>
        <a:gradFill rotWithShape="0">
          <a:gsLst>
            <a:gs pos="0">
              <a:schemeClr val="accent2">
                <a:hueOff val="7962347"/>
                <a:satOff val="-8219"/>
                <a:lumOff val="-7451"/>
                <a:alphaOff val="0"/>
                <a:lumMod val="110000"/>
                <a:satMod val="105000"/>
                <a:tint val="67000"/>
              </a:schemeClr>
            </a:gs>
            <a:gs pos="50000">
              <a:schemeClr val="accent2">
                <a:hueOff val="7962347"/>
                <a:satOff val="-8219"/>
                <a:lumOff val="-7451"/>
                <a:alphaOff val="0"/>
                <a:lumMod val="105000"/>
                <a:satMod val="103000"/>
                <a:tint val="73000"/>
              </a:schemeClr>
            </a:gs>
            <a:gs pos="100000">
              <a:schemeClr val="accent2">
                <a:hueOff val="7962347"/>
                <a:satOff val="-8219"/>
                <a:lumOff val="-7451"/>
                <a:alphaOff val="0"/>
                <a:lumMod val="105000"/>
                <a:satMod val="109000"/>
                <a:tint val="81000"/>
              </a:schemeClr>
            </a:gs>
          </a:gsLst>
          <a:lin ang="5400000" scaled="0"/>
        </a:gradFill>
        <a:ln w="38100">
          <a:solidFill>
            <a:schemeClr val="accent4">
              <a:lumMod val="50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4">
                  <a:lumMod val="50000"/>
                </a:schemeClr>
              </a:solidFill>
            </a:rPr>
            <a:t>DESCENDER</a:t>
          </a:r>
          <a:r>
            <a:rPr lang="es-ES" sz="2000" b="1" kern="1200" dirty="0"/>
            <a:t>: Dios no se queda quieto. Baja para andar entre nosotros. Habita entre los seres humanos</a:t>
          </a:r>
          <a:br>
            <a:rPr lang="es-ES" sz="2000" b="1" kern="1200" dirty="0"/>
          </a:br>
          <a:r>
            <a:rPr lang="es-ES" sz="2000" b="1" kern="1200" dirty="0"/>
            <a:t>(</a:t>
          </a:r>
          <a:r>
            <a:rPr lang="es-ES" sz="2000" b="1" kern="1200" dirty="0" err="1"/>
            <a:t>Éx</a:t>
          </a:r>
          <a:r>
            <a:rPr lang="es-ES" sz="2000" b="1" kern="1200" dirty="0"/>
            <a:t>. 29:45; </a:t>
          </a:r>
          <a:r>
            <a:rPr lang="es-ES" sz="2000" b="1" kern="1200" dirty="0" err="1"/>
            <a:t>Jn</a:t>
          </a:r>
          <a:r>
            <a:rPr lang="es-ES" sz="2000" b="1" kern="1200" dirty="0"/>
            <a:t>. 14:16-17)</a:t>
          </a:r>
          <a:endParaRPr lang="es-ES" sz="2000" kern="1200" dirty="0"/>
        </a:p>
      </dsp:txBody>
      <dsp:txXfrm>
        <a:off x="4278063" y="428095"/>
        <a:ext cx="3297488" cy="1698353"/>
      </dsp:txXfrm>
    </dsp:sp>
    <dsp:sp modelId="{A6E77D58-24DC-441B-B8F3-E72D2F642819}">
      <dsp:nvSpPr>
        <dsp:cNvPr id="0" name=""/>
        <dsp:cNvSpPr/>
      </dsp:nvSpPr>
      <dsp:spPr>
        <a:xfrm>
          <a:off x="7760831" y="336218"/>
          <a:ext cx="3481242" cy="1882107"/>
        </a:xfrm>
        <a:prstGeom prst="roundRect">
          <a:avLst/>
        </a:prstGeom>
        <a:gradFill rotWithShape="0">
          <a:gsLst>
            <a:gs pos="0">
              <a:schemeClr val="accent2">
                <a:hueOff val="15924694"/>
                <a:satOff val="-16438"/>
                <a:lumOff val="-14903"/>
                <a:alphaOff val="0"/>
                <a:lumMod val="110000"/>
                <a:satMod val="105000"/>
                <a:tint val="67000"/>
              </a:schemeClr>
            </a:gs>
            <a:gs pos="50000">
              <a:schemeClr val="accent2">
                <a:hueOff val="15924694"/>
                <a:satOff val="-16438"/>
                <a:lumOff val="-14903"/>
                <a:alphaOff val="0"/>
                <a:lumMod val="105000"/>
                <a:satMod val="103000"/>
                <a:tint val="73000"/>
              </a:schemeClr>
            </a:gs>
            <a:gs pos="100000">
              <a:schemeClr val="accent2">
                <a:hueOff val="15924694"/>
                <a:satOff val="-16438"/>
                <a:lumOff val="-14903"/>
                <a:alphaOff val="0"/>
                <a:lumMod val="105000"/>
                <a:satMod val="109000"/>
                <a:tint val="81000"/>
              </a:schemeClr>
            </a:gs>
          </a:gsLst>
          <a:lin ang="5400000" scaled="0"/>
        </a:gradFill>
        <a:ln w="38100">
          <a:solidFill>
            <a:schemeClr val="accent3">
              <a:lumMod val="75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3">
                  <a:lumMod val="50000"/>
                </a:schemeClr>
              </a:solidFill>
            </a:rPr>
            <a:t>SACAR</a:t>
          </a:r>
          <a:r>
            <a:rPr lang="es-ES" sz="2000" b="1" kern="1200" dirty="0"/>
            <a:t>: Dios, en Su momento, actúa para librarnos del sufrimiento y cumplir sus promesas</a:t>
          </a:r>
          <a:br>
            <a:rPr lang="es-ES" sz="2000" b="1" kern="1200" dirty="0"/>
          </a:br>
          <a:r>
            <a:rPr lang="es-ES" sz="2000" b="1" kern="1200" dirty="0"/>
            <a:t>(</a:t>
          </a:r>
          <a:r>
            <a:rPr lang="es-ES" sz="2000" b="1" kern="1200" dirty="0" err="1"/>
            <a:t>Jer</a:t>
          </a:r>
          <a:r>
            <a:rPr lang="es-ES" sz="2000" b="1" kern="1200" dirty="0"/>
            <a:t>. 29:11)</a:t>
          </a:r>
          <a:endParaRPr lang="es-ES" sz="2000" kern="1200" dirty="0"/>
        </a:p>
      </dsp:txBody>
      <dsp:txXfrm>
        <a:off x="7852708" y="428095"/>
        <a:ext cx="3297488" cy="16983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75749A-AEDD-9D2F-AC84-3911FDD5A0A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D2F1D06-3694-75B5-DBC5-D59FE5C63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671FD40-FCEA-3B56-7810-BBEB4706E605}"/>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5" name="Marcador de pie de página 4">
            <a:extLst>
              <a:ext uri="{FF2B5EF4-FFF2-40B4-BE49-F238E27FC236}">
                <a16:creationId xmlns:a16="http://schemas.microsoft.com/office/drawing/2014/main" id="{44DCBDBE-B479-6C33-0093-64D6C13059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D914D-B48C-2DD3-5724-3680F2EA9D21}"/>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4642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9D63F-ED42-1B69-BF1E-A631BB6137C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6DE282-E367-F77D-22FD-6A13B573014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13EA1F-59F0-4FE9-1ACD-9DE1F1BADFB9}"/>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5" name="Marcador de pie de página 4">
            <a:extLst>
              <a:ext uri="{FF2B5EF4-FFF2-40B4-BE49-F238E27FC236}">
                <a16:creationId xmlns:a16="http://schemas.microsoft.com/office/drawing/2014/main" id="{7D933A0C-AF51-0DE5-02FD-9DCDB73095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846491-8199-29BA-D36C-CAEFC36C271B}"/>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302384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18A53C-FF75-9D99-EF9D-3D65D6E6320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9BB3D25-312D-308B-C801-E30DE56F1F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E8A34B-DF3C-E03A-1C87-5585C9E66A94}"/>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5" name="Marcador de pie de página 4">
            <a:extLst>
              <a:ext uri="{FF2B5EF4-FFF2-40B4-BE49-F238E27FC236}">
                <a16:creationId xmlns:a16="http://schemas.microsoft.com/office/drawing/2014/main" id="{F0E39552-FD3C-7986-2692-A12DA09486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7B41D93-074A-6141-CF55-A07418061B8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86448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6048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1697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915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674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91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4255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21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7505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2F492-8DAB-A879-7CAD-FDDD6018D1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014EB8-23EC-B1F9-B5ED-9A15AA215E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F9E676-4F7D-306A-93E6-E8996F4C9CD2}"/>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5" name="Marcador de pie de página 4">
            <a:extLst>
              <a:ext uri="{FF2B5EF4-FFF2-40B4-BE49-F238E27FC236}">
                <a16:creationId xmlns:a16="http://schemas.microsoft.com/office/drawing/2014/main" id="{133BB6AA-10EB-EF6F-092C-50DE2B1C9BE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D9874-8E10-DEA7-B2B1-299EDECFBD18}"/>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35794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7618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461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3498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140EE-ADA3-9B7B-0810-9DE2D708B57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94A920-B546-59D6-3F62-FCA55F7009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29D53B-669B-70E0-364B-E94F81ED9864}"/>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5" name="Marcador de pie de página 4">
            <a:extLst>
              <a:ext uri="{FF2B5EF4-FFF2-40B4-BE49-F238E27FC236}">
                <a16:creationId xmlns:a16="http://schemas.microsoft.com/office/drawing/2014/main" id="{83A4751C-FE4D-0226-9FCF-5A91353D21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844479-18E5-73AB-1303-17AD823D43C5}"/>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73238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2D2A45-EE5E-1404-5921-5E100F689C4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C50483-BC1A-1947-A176-DE04F48D21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39CECE-323A-44EF-12F7-6C479C6AB48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80A4515-185E-1140-EF81-E26BA181B443}"/>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6" name="Marcador de pie de página 5">
            <a:extLst>
              <a:ext uri="{FF2B5EF4-FFF2-40B4-BE49-F238E27FC236}">
                <a16:creationId xmlns:a16="http://schemas.microsoft.com/office/drawing/2014/main" id="{E717C071-E578-BB37-304D-B7B47B53E86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3BFB21F-2E63-0DEF-BAE4-5F31EA2DC752}"/>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50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8AC88-048A-F8B7-4CE0-0FE608B2336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9B13B6-D6A8-36F6-B726-23C497936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1ADBFD-4213-297D-C67A-96B63AE9B4B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FED2D4-7BD8-5E4A-8672-60D3A9EA0E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38A3627-A390-89AD-ED94-7F51DA981B9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396C642-FE11-608B-87C7-40F545B61244}"/>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8" name="Marcador de pie de página 7">
            <a:extLst>
              <a:ext uri="{FF2B5EF4-FFF2-40B4-BE49-F238E27FC236}">
                <a16:creationId xmlns:a16="http://schemas.microsoft.com/office/drawing/2014/main" id="{90F071A5-4789-3B5A-A7CD-AE32AA301AC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8B1EDC0-247B-850B-9E6C-2D34005025B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6312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45243-B6D0-80F5-9DF7-65D19E8CBBA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A1DE0B-EF4B-7B6B-16A1-AD18E9A8F664}"/>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4" name="Marcador de pie de página 3">
            <a:extLst>
              <a:ext uri="{FF2B5EF4-FFF2-40B4-BE49-F238E27FC236}">
                <a16:creationId xmlns:a16="http://schemas.microsoft.com/office/drawing/2014/main" id="{82CA4020-A969-1F51-3106-29846C4DB33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FD5976F-979D-68F9-CDDC-1029869844D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88744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CA352C-9709-BB01-4C96-9E51FE243E53}"/>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3" name="Marcador de pie de página 2">
            <a:extLst>
              <a:ext uri="{FF2B5EF4-FFF2-40B4-BE49-F238E27FC236}">
                <a16:creationId xmlns:a16="http://schemas.microsoft.com/office/drawing/2014/main" id="{733EA281-F2C1-DC7A-EC80-25EE569116F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43ABCF8-F926-9367-FA2D-A7B582ACE06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69951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605053-A7C5-9393-A0B2-5F2F3769F73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67A661B-B5DC-A7D1-BBC3-A9E3287C5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484FE52-45AA-9DF2-808E-42CD7FDAA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62BC3-40B2-1AF7-DEEC-F676164AEEB5}"/>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6" name="Marcador de pie de página 5">
            <a:extLst>
              <a:ext uri="{FF2B5EF4-FFF2-40B4-BE49-F238E27FC236}">
                <a16:creationId xmlns:a16="http://schemas.microsoft.com/office/drawing/2014/main" id="{5B17DD54-FBBC-9159-F134-2C9197AB79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32C301-BCF6-E096-A1B3-B56CC9DBC6F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61768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E604CE-29F7-E219-86E3-51909B28A64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DAEA6A7-036B-324D-81BD-038664D2C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4CD811C-AF5C-E7D8-0BAA-F9CA422C8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128B20-4E5A-8EE1-EE7A-756DD8FFEC29}"/>
              </a:ext>
            </a:extLst>
          </p:cNvPr>
          <p:cNvSpPr>
            <a:spLocks noGrp="1"/>
          </p:cNvSpPr>
          <p:nvPr>
            <p:ph type="dt" sz="half" idx="10"/>
          </p:nvPr>
        </p:nvSpPr>
        <p:spPr/>
        <p:txBody>
          <a:bodyPr/>
          <a:lstStyle/>
          <a:p>
            <a:fld id="{4727DE2E-6DF9-4C2C-91B2-056FD293D0ED}" type="datetimeFigureOut">
              <a:rPr lang="es-ES" smtClean="0"/>
              <a:t>29/06/2025</a:t>
            </a:fld>
            <a:endParaRPr lang="es-ES"/>
          </a:p>
        </p:txBody>
      </p:sp>
      <p:sp>
        <p:nvSpPr>
          <p:cNvPr id="6" name="Marcador de pie de página 5">
            <a:extLst>
              <a:ext uri="{FF2B5EF4-FFF2-40B4-BE49-F238E27FC236}">
                <a16:creationId xmlns:a16="http://schemas.microsoft.com/office/drawing/2014/main" id="{FFBDF626-1024-D62F-F942-1D4797298BC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A475AF7-970F-96F6-B8C7-D6864DFE8E6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70779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1C8C26-3DE4-FF3D-D53D-04882F281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F12CA8-A333-6561-6159-E721CECCA3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1E350B-BCD3-045F-E020-D44ABBF8F9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27DE2E-6DF9-4C2C-91B2-056FD293D0ED}" type="datetimeFigureOut">
              <a:rPr lang="es-ES" smtClean="0"/>
              <a:t>29/06/2025</a:t>
            </a:fld>
            <a:endParaRPr lang="es-ES"/>
          </a:p>
        </p:txBody>
      </p:sp>
      <p:sp>
        <p:nvSpPr>
          <p:cNvPr id="5" name="Marcador de pie de página 4">
            <a:extLst>
              <a:ext uri="{FF2B5EF4-FFF2-40B4-BE49-F238E27FC236}">
                <a16:creationId xmlns:a16="http://schemas.microsoft.com/office/drawing/2014/main" id="{B92A9736-FA4B-937B-CBA0-84AF82EBA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DF89182-0799-62AD-F380-0F417736B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459B69-89A3-49FC-8316-CF330EFE2DAD}" type="slidenum">
              <a:rPr lang="es-ES" smtClean="0"/>
              <a:t>‹Nº›</a:t>
            </a:fld>
            <a:endParaRPr lang="es-ES"/>
          </a:p>
        </p:txBody>
      </p:sp>
    </p:spTree>
    <p:extLst>
      <p:ext uri="{BB962C8B-B14F-4D97-AF65-F5344CB8AC3E}">
        <p14:creationId xmlns:p14="http://schemas.microsoft.com/office/powerpoint/2010/main" val="760150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1289241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0F6E4D6-E0EA-1E47-75C4-B0AEB5360FC1}"/>
              </a:ext>
            </a:extLst>
          </p:cNvPr>
          <p:cNvSpPr txBox="1"/>
          <p:nvPr/>
        </p:nvSpPr>
        <p:spPr>
          <a:xfrm>
            <a:off x="7103444" y="28367"/>
            <a:ext cx="5088556" cy="1938992"/>
          </a:xfrm>
          <a:prstGeom prst="rect">
            <a:avLst/>
          </a:prstGeom>
          <a:noFill/>
        </p:spPr>
        <p:txBody>
          <a:bodyPr wrap="square" rtlCol="0">
            <a:spAutoFit/>
          </a:bodyPr>
          <a:lstStyle/>
          <a:p>
            <a:pPr algn="ctr"/>
            <a:r>
              <a:rPr lang="es-ES" sz="6000" b="1" spc="300" dirty="0">
                <a:ln w="22225" cmpd="sng">
                  <a:solidFill>
                    <a:srgbClr val="F4EE00"/>
                  </a:solidFill>
                  <a:prstDash val="solid"/>
                </a:ln>
                <a:solidFill>
                  <a:schemeClr val="bg2">
                    <a:lumMod val="20000"/>
                    <a:lumOff val="80000"/>
                  </a:schemeClr>
                </a:solidFill>
                <a:effectLst>
                  <a:outerShdw blurRad="38100" dist="38100" dir="2700000" algn="tl">
                    <a:srgbClr val="000000"/>
                  </a:outerShdw>
                </a:effectLst>
              </a:rPr>
              <a:t>LA ZARZA ARDIENTE</a:t>
            </a:r>
          </a:p>
        </p:txBody>
      </p:sp>
      <p:sp>
        <p:nvSpPr>
          <p:cNvPr id="5" name="CuadroTexto 4">
            <a:extLst>
              <a:ext uri="{FF2B5EF4-FFF2-40B4-BE49-F238E27FC236}">
                <a16:creationId xmlns:a16="http://schemas.microsoft.com/office/drawing/2014/main" id="{D15A41F5-8B81-0E78-73A3-174A790C27FA}"/>
              </a:ext>
            </a:extLst>
          </p:cNvPr>
          <p:cNvSpPr txBox="1"/>
          <p:nvPr/>
        </p:nvSpPr>
        <p:spPr>
          <a:xfrm>
            <a:off x="28875" y="6519446"/>
            <a:ext cx="3482171" cy="338554"/>
          </a:xfrm>
          <a:prstGeom prst="rect">
            <a:avLst/>
          </a:prstGeom>
          <a:noFill/>
        </p:spPr>
        <p:txBody>
          <a:bodyPr wrap="none" rtlCol="0">
            <a:spAutoFit/>
          </a:bodyPr>
          <a:lstStyle/>
          <a:p>
            <a:r>
              <a:rPr lang="es-ES" sz="1600" b="1" dirty="0">
                <a:solidFill>
                  <a:srgbClr val="DDAC17"/>
                </a:solidFill>
                <a:effectLst>
                  <a:outerShdw blurRad="38100" dist="38100" dir="2700000" algn="tl">
                    <a:srgbClr val="000000">
                      <a:alpha val="43137"/>
                    </a:srgbClr>
                  </a:outerShdw>
                </a:effectLst>
              </a:rPr>
              <a:t>Lección 2 para el 12 de julio de 2025</a:t>
            </a:r>
          </a:p>
        </p:txBody>
      </p:sp>
    </p:spTree>
    <p:extLst>
      <p:ext uri="{BB962C8B-B14F-4D97-AF65-F5344CB8AC3E}">
        <p14:creationId xmlns:p14="http://schemas.microsoft.com/office/powerpoint/2010/main" val="2083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pic>
        <p:nvPicPr>
          <p:cNvPr id="12" name="Imagen 11" descr="Una caricatura de una persona&#10;&#10;El contenido generado por IA puede ser incorrecto.">
            <a:extLst>
              <a:ext uri="{FF2B5EF4-FFF2-40B4-BE49-F238E27FC236}">
                <a16:creationId xmlns:a16="http://schemas.microsoft.com/office/drawing/2014/main" id="{61CB3411-54FF-BCD6-A6C2-8D483CE9B1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863" y="1563946"/>
            <a:ext cx="3606041" cy="2704531"/>
          </a:xfrm>
          <a:prstGeom prst="roundRect">
            <a:avLst>
              <a:gd name="adj" fmla="val 4167"/>
            </a:avLst>
          </a:prstGeom>
          <a:solidFill>
            <a:srgbClr val="FFFFFF"/>
          </a:solidFill>
          <a:ln w="76200" cap="sq">
            <a:solidFill>
              <a:schemeClr val="accent2">
                <a:lumMod val="75000"/>
              </a:schemeClr>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9" name="Rectángulo 18">
            <a:extLst>
              <a:ext uri="{FF2B5EF4-FFF2-40B4-BE49-F238E27FC236}">
                <a16:creationId xmlns:a16="http://schemas.microsoft.com/office/drawing/2014/main" id="{BA196DD7-0174-D06F-4EBB-DD635500F919}"/>
              </a:ext>
            </a:extLst>
          </p:cNvPr>
          <p:cNvSpPr>
            <a:spLocks noGrp="1" noRot="1" noMove="1" noResize="1" noEditPoints="1" noAdjustHandles="1" noChangeArrowheads="1" noChangeShapeType="1"/>
          </p:cNvSpPr>
          <p:nvPr/>
        </p:nvSpPr>
        <p:spPr>
          <a:xfrm>
            <a:off x="0" y="0"/>
            <a:ext cx="12191999" cy="1384236"/>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C45C666-BB8B-96FC-9229-767E1A104DDD}"/>
              </a:ext>
            </a:extLst>
          </p:cNvPr>
          <p:cNvSpPr txBox="1"/>
          <p:nvPr/>
        </p:nvSpPr>
        <p:spPr>
          <a:xfrm>
            <a:off x="3274142" y="0"/>
            <a:ext cx="8917857" cy="769441"/>
          </a:xfrm>
          <a:prstGeom prst="rect">
            <a:avLst/>
          </a:prstGeom>
          <a:noFill/>
          <a:effectLst>
            <a:outerShdw blurRad="50800" dist="12700" dir="5400000" algn="ctr" rotWithShape="0">
              <a:schemeClr val="tx1"/>
            </a:outerShdw>
          </a:effectLst>
        </p:spPr>
        <p:txBody>
          <a:bodyPr wrap="square">
            <a:spAutoFit/>
          </a:bodyPr>
          <a:lstStyle/>
          <a:p>
            <a:pPr algn="ctr"/>
            <a:r>
              <a:rPr lang="es-ES" sz="4400" b="1" spc="300" dirty="0">
                <a:ln w="6600">
                  <a:solidFill>
                    <a:schemeClr val="accent2"/>
                  </a:solidFill>
                  <a:prstDash val="solid"/>
                </a:ln>
                <a:solidFill>
                  <a:srgbClr val="FFFFFF"/>
                </a:solidFill>
                <a:effectLst>
                  <a:outerShdw dist="38100" dir="2700000" algn="tl" rotWithShape="0">
                    <a:schemeClr val="accent2"/>
                  </a:outerShdw>
                </a:effectLst>
              </a:rPr>
              <a:t>EL REGRESO A EGIPTO </a:t>
            </a:r>
          </a:p>
        </p:txBody>
      </p:sp>
      <p:sp>
        <p:nvSpPr>
          <p:cNvPr id="5" name="CuadroTexto 4">
            <a:extLst>
              <a:ext uri="{FF2B5EF4-FFF2-40B4-BE49-F238E27FC236}">
                <a16:creationId xmlns:a16="http://schemas.microsoft.com/office/drawing/2014/main" id="{3D546CE7-A01E-1168-3243-593F388758E1}"/>
              </a:ext>
            </a:extLst>
          </p:cNvPr>
          <p:cNvSpPr txBox="1"/>
          <p:nvPr/>
        </p:nvSpPr>
        <p:spPr>
          <a:xfrm>
            <a:off x="3510730" y="692118"/>
            <a:ext cx="8572500" cy="646331"/>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“Y aconteció en el camino, que en una posada Jehová le salió al encuentro, y quiso matarlo”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(Éxodo 4:24)</a:t>
            </a:r>
          </a:p>
        </p:txBody>
      </p:sp>
      <p:sp>
        <p:nvSpPr>
          <p:cNvPr id="6" name="CuadroTexto 5">
            <a:extLst>
              <a:ext uri="{FF2B5EF4-FFF2-40B4-BE49-F238E27FC236}">
                <a16:creationId xmlns:a16="http://schemas.microsoft.com/office/drawing/2014/main" id="{516C2D1C-1824-B2D6-B0F0-4A05A71CB11C}"/>
              </a:ext>
            </a:extLst>
          </p:cNvPr>
          <p:cNvSpPr txBox="1"/>
          <p:nvPr/>
        </p:nvSpPr>
        <p:spPr>
          <a:xfrm>
            <a:off x="3811280" y="1490765"/>
            <a:ext cx="8380720" cy="1323439"/>
          </a:xfrm>
          <a:prstGeom prst="rect">
            <a:avLst/>
          </a:prstGeom>
          <a:noFill/>
        </p:spPr>
        <p:txBody>
          <a:bodyPr wrap="square" rtlCol="0">
            <a:spAutoFit/>
          </a:bodyPr>
          <a:lstStyle/>
          <a:p>
            <a:pPr>
              <a:spcBef>
                <a:spcPts val="600"/>
              </a:spcBef>
            </a:pPr>
            <a:r>
              <a:rPr lang="es-ES" sz="2000" b="1" dirty="0"/>
              <a:t>El primer paso que Moisés dio para regresar a Egipto fue pedirle permiso a su suegro (</a:t>
            </a:r>
            <a:r>
              <a:rPr lang="es-ES" sz="2000" b="1" dirty="0" err="1"/>
              <a:t>Éx</a:t>
            </a:r>
            <a:r>
              <a:rPr lang="es-ES" sz="2000" b="1" dirty="0"/>
              <a:t>. 4:18). Tomando a su familia, comenzó el viaje (</a:t>
            </a:r>
            <a:r>
              <a:rPr lang="es-ES" sz="2000" b="1" dirty="0" err="1"/>
              <a:t>Éx</a:t>
            </a:r>
            <a:r>
              <a:rPr lang="es-ES" sz="2000" b="1" dirty="0"/>
              <a:t>. 4:20). Pero algo sorprendente ocurrió. En el camino Dios quiso matarlo (</a:t>
            </a:r>
            <a:r>
              <a:rPr lang="es-ES" sz="2000" b="1" dirty="0" err="1"/>
              <a:t>Éx</a:t>
            </a:r>
            <a:r>
              <a:rPr lang="es-ES" sz="2000" b="1" dirty="0"/>
              <a:t>. 4:24).</a:t>
            </a:r>
          </a:p>
        </p:txBody>
      </p:sp>
      <p:sp>
        <p:nvSpPr>
          <p:cNvPr id="14" name="CuadroTexto 13">
            <a:extLst>
              <a:ext uri="{FF2B5EF4-FFF2-40B4-BE49-F238E27FC236}">
                <a16:creationId xmlns:a16="http://schemas.microsoft.com/office/drawing/2014/main" id="{615A092A-62A7-5732-AFE3-88118299F050}"/>
              </a:ext>
            </a:extLst>
          </p:cNvPr>
          <p:cNvSpPr txBox="1"/>
          <p:nvPr/>
        </p:nvSpPr>
        <p:spPr>
          <a:xfrm>
            <a:off x="137863" y="4659674"/>
            <a:ext cx="7446844" cy="1015663"/>
          </a:xfrm>
          <a:prstGeom prst="rect">
            <a:avLst/>
          </a:prstGeom>
          <a:noFill/>
        </p:spPr>
        <p:txBody>
          <a:bodyPr wrap="square">
            <a:spAutoFit/>
          </a:bodyPr>
          <a:lstStyle/>
          <a:p>
            <a:pPr>
              <a:spcBef>
                <a:spcPts val="600"/>
              </a:spcBef>
            </a:pPr>
            <a:r>
              <a:rPr lang="es-ES" sz="2000" b="1" dirty="0"/>
              <a:t>Moisés (influenciado por su esposa) no había circuncidado a su hijo. Por tanto, estaba desobedeciendo las condiciones del pacto que Dios había establecido con Abraham (</a:t>
            </a:r>
            <a:r>
              <a:rPr lang="es-ES" sz="2000" b="1" dirty="0" err="1"/>
              <a:t>Gn</a:t>
            </a:r>
            <a:r>
              <a:rPr lang="es-ES" sz="2000" b="1" dirty="0"/>
              <a:t>. 17:10).</a:t>
            </a:r>
          </a:p>
        </p:txBody>
      </p:sp>
      <p:pic>
        <p:nvPicPr>
          <p:cNvPr id="16" name="Imagen 15" descr="Una persona en un campo de pasto seco&#10;&#10;El contenido generado por IA puede ser incorrecto.">
            <a:extLst>
              <a:ext uri="{FF2B5EF4-FFF2-40B4-BE49-F238E27FC236}">
                <a16:creationId xmlns:a16="http://schemas.microsoft.com/office/drawing/2014/main" id="{BEC094A7-81F4-2698-C42F-6BF577BEB4B6}"/>
              </a:ext>
            </a:extLst>
          </p:cNvPr>
          <p:cNvPicPr>
            <a:picLocks noChangeAspect="1"/>
          </p:cNvPicPr>
          <p:nvPr/>
        </p:nvPicPr>
        <p:blipFill rotWithShape="1">
          <a:blip r:embed="rId5">
            <a:extLst>
              <a:ext uri="{28A0092B-C50C-407E-A947-70E740481C1C}">
                <a14:useLocalDpi xmlns:a14="http://schemas.microsoft.com/office/drawing/2010/main"/>
              </a:ext>
            </a:extLst>
          </a:blip>
          <a:srcRect l="25594" t="217" r="1272" b="-217"/>
          <a:stretch>
            <a:fillRect/>
          </a:stretch>
        </p:blipFill>
        <p:spPr>
          <a:xfrm>
            <a:off x="7661708" y="2767280"/>
            <a:ext cx="4317329" cy="3936831"/>
          </a:xfrm>
          <a:prstGeom prst="roundRect">
            <a:avLst>
              <a:gd name="adj" fmla="val 11111"/>
            </a:avLst>
          </a:prstGeom>
          <a:ln w="95250" cap="rnd">
            <a:solidFill>
              <a:schemeClr val="accent5">
                <a:lumMod val="5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8" name="CuadroTexto 17">
            <a:extLst>
              <a:ext uri="{FF2B5EF4-FFF2-40B4-BE49-F238E27FC236}">
                <a16:creationId xmlns:a16="http://schemas.microsoft.com/office/drawing/2014/main" id="{15AEA134-05D9-C2ED-5F1D-0AA4C716AE36}"/>
              </a:ext>
            </a:extLst>
          </p:cNvPr>
          <p:cNvSpPr txBox="1"/>
          <p:nvPr/>
        </p:nvSpPr>
        <p:spPr>
          <a:xfrm>
            <a:off x="3811280" y="2921331"/>
            <a:ext cx="3606041" cy="1631216"/>
          </a:xfrm>
          <a:prstGeom prst="rect">
            <a:avLst/>
          </a:prstGeom>
          <a:noFill/>
        </p:spPr>
        <p:txBody>
          <a:bodyPr wrap="square">
            <a:spAutoFit/>
          </a:bodyPr>
          <a:lstStyle/>
          <a:p>
            <a:pPr>
              <a:spcBef>
                <a:spcPts val="600"/>
              </a:spcBef>
            </a:pPr>
            <a:r>
              <a:rPr lang="es-ES" sz="2000" b="1" dirty="0" err="1"/>
              <a:t>Séfora</a:t>
            </a:r>
            <a:r>
              <a:rPr lang="es-ES" sz="2000" b="1" dirty="0"/>
              <a:t> comprendió lo que estaba sucediendo, y tomó las medidas necesarias para evitar el fatal desenlace: circuncidó a su hijo (</a:t>
            </a:r>
            <a:r>
              <a:rPr lang="es-ES" sz="2000" b="1" dirty="0" err="1"/>
              <a:t>Éx</a:t>
            </a:r>
            <a:r>
              <a:rPr lang="es-ES" sz="2000" b="1" dirty="0"/>
              <a:t>. 4:25).</a:t>
            </a:r>
          </a:p>
        </p:txBody>
      </p:sp>
      <p:sp>
        <p:nvSpPr>
          <p:cNvPr id="4" name="CuadroTexto 3">
            <a:extLst>
              <a:ext uri="{FF2B5EF4-FFF2-40B4-BE49-F238E27FC236}">
                <a16:creationId xmlns:a16="http://schemas.microsoft.com/office/drawing/2014/main" id="{CB957A90-6360-7D82-F2CB-BC5764C7C313}"/>
              </a:ext>
            </a:extLst>
          </p:cNvPr>
          <p:cNvSpPr txBox="1"/>
          <p:nvPr/>
        </p:nvSpPr>
        <p:spPr>
          <a:xfrm>
            <a:off x="137863" y="5782463"/>
            <a:ext cx="7446844" cy="1015663"/>
          </a:xfrm>
          <a:prstGeom prst="rect">
            <a:avLst/>
          </a:prstGeom>
          <a:noFill/>
        </p:spPr>
        <p:txBody>
          <a:bodyPr wrap="square">
            <a:spAutoFit/>
          </a:bodyPr>
          <a:lstStyle/>
          <a:p>
            <a:pPr>
              <a:spcBef>
                <a:spcPts val="600"/>
              </a:spcBef>
            </a:pPr>
            <a:r>
              <a:rPr lang="es-ES" sz="2000" b="1" dirty="0"/>
              <a:t>La negación consciente en cumplir una clara orden divina descalificaba a Moisés como líder del pueblo. Esta situación debía ser reparada antes de que él pudiese cumplir su misión.</a:t>
            </a:r>
          </a:p>
        </p:txBody>
      </p:sp>
    </p:spTree>
    <p:extLst>
      <p:ext uri="{BB962C8B-B14F-4D97-AF65-F5344CB8AC3E}">
        <p14:creationId xmlns:p14="http://schemas.microsoft.com/office/powerpoint/2010/main" val="6524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900" decel="100000" fill="hold"/>
                                        <p:tgtEl>
                                          <p:spTgt spid="1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strVal val="4*#ppt_w"/>
                                          </p:val>
                                        </p:tav>
                                        <p:tav tm="100000">
                                          <p:val>
                                            <p:strVal val="#ppt_w"/>
                                          </p:val>
                                        </p:tav>
                                      </p:tavLst>
                                    </p:anim>
                                    <p:anim calcmode="lin" valueType="num">
                                      <p:cBhvr>
                                        <p:cTn id="34" dur="500" fill="hold"/>
                                        <p:tgtEl>
                                          <p:spTgt spid="16"/>
                                        </p:tgtEl>
                                        <p:attrNameLst>
                                          <p:attrName>ppt_h</p:attrName>
                                        </p:attrNameLst>
                                      </p:cBhvr>
                                      <p:tavLst>
                                        <p:tav tm="0">
                                          <p:val>
                                            <p:strVal val="4*#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E0984F-A561-0FFC-406E-095D4C3FF5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CA399B-D9AB-97CA-FA5D-9D32CC8B5A43}"/>
              </a:ext>
            </a:extLst>
          </p:cNvPr>
          <p:cNvSpPr txBox="1"/>
          <p:nvPr/>
        </p:nvSpPr>
        <p:spPr>
          <a:xfrm>
            <a:off x="1847738" y="589672"/>
            <a:ext cx="8839926" cy="5293757"/>
          </a:xfrm>
          <a:prstGeom prst="rect">
            <a:avLst/>
          </a:prstGeom>
          <a:noFill/>
        </p:spPr>
        <p:txBody>
          <a:bodyPr wrap="square">
            <a:spAutoFit/>
          </a:bodyPr>
          <a:lstStyle/>
          <a:p>
            <a:pPr>
              <a:spcBef>
                <a:spcPts val="600"/>
              </a:spcBef>
            </a:pPr>
            <a:r>
              <a:rPr lang="es-ES" sz="2600" b="1" dirty="0">
                <a:latin typeface="Constantia" panose="02030602050306030303" pitchFamily="18" charset="0"/>
              </a:rPr>
              <a:t>“El hombre obtiene poder y eficiencia cuando acepta las responsabilidades que Dios deposita en él, y procura con toda su alma la manera de capacitarse para cumplirlas bien. Por humilde que sea su posición o por limitada que sea su habilidad, el tal logrará verdadera grandeza si, confiando en la fortaleza divina, procura realizar su obra con fidelidad. Si Moisés hubiera dependido de su propia fuerza y sabiduría, y se hubiera mostrado deseoso de aceptar el gran encargo, habría revelado su entera ineptitud para tal obra. El hecho de que un hombre comprenda sus debilidades prueba por lo menos que reconoce la magnitud de la obra que se le asignó y que hará de Dios su consejero y fortaleza”</a:t>
            </a:r>
          </a:p>
        </p:txBody>
      </p:sp>
      <p:sp>
        <p:nvSpPr>
          <p:cNvPr id="4" name="CuadroTexto 3">
            <a:extLst>
              <a:ext uri="{FF2B5EF4-FFF2-40B4-BE49-F238E27FC236}">
                <a16:creationId xmlns:a16="http://schemas.microsoft.com/office/drawing/2014/main" id="{4B918280-5035-2CBA-C3AA-7616D0163545}"/>
              </a:ext>
            </a:extLst>
          </p:cNvPr>
          <p:cNvSpPr txBox="1"/>
          <p:nvPr/>
        </p:nvSpPr>
        <p:spPr>
          <a:xfrm>
            <a:off x="6840264" y="6099051"/>
            <a:ext cx="3847400" cy="338554"/>
          </a:xfrm>
          <a:prstGeom prst="rect">
            <a:avLst/>
          </a:prstGeom>
          <a:noFill/>
        </p:spPr>
        <p:txBody>
          <a:bodyPr wrap="none" rtlCol="0">
            <a:spAutoFit/>
          </a:bodyPr>
          <a:lstStyle/>
          <a:p>
            <a:pPr algn="r"/>
            <a:r>
              <a:rPr lang="es-ES" sz="1600" b="1" dirty="0"/>
              <a:t>E. G. W. (Patriarcas y profetas, pág. </a:t>
            </a:r>
            <a:r>
              <a:rPr lang="es-ES" sz="1600" b="1"/>
              <a:t>230)</a:t>
            </a:r>
            <a:endParaRPr lang="es-ES" sz="1600" b="1" dirty="0"/>
          </a:p>
        </p:txBody>
      </p:sp>
    </p:spTree>
    <p:extLst>
      <p:ext uri="{BB962C8B-B14F-4D97-AF65-F5344CB8AC3E}">
        <p14:creationId xmlns:p14="http://schemas.microsoft.com/office/powerpoint/2010/main" val="210406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6D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a caricatura de una playa&#10;&#10;El contenido generado por IA puede ser incorrecto.">
            <a:extLst>
              <a:ext uri="{FF2B5EF4-FFF2-40B4-BE49-F238E27FC236}">
                <a16:creationId xmlns:a16="http://schemas.microsoft.com/office/drawing/2014/main" id="{AD844362-9475-94EB-8106-5EA82E427D8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t="9432" b="24100"/>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539727F2-8F2A-EC65-27C2-3F3D7CEA9627}"/>
              </a:ext>
            </a:extLst>
          </p:cNvPr>
          <p:cNvSpPr txBox="1"/>
          <p:nvPr/>
        </p:nvSpPr>
        <p:spPr>
          <a:xfrm>
            <a:off x="-3048" y="4590812"/>
            <a:ext cx="12191999" cy="224676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rPr>
              <a:t>“El Señor le dijo: ‘He visto la aflicción de mi pueblo que está en Egipto, he oído el clamor que les arrancan sus opresores, pues conozco sus angustias. Y he descendido a librarlos de mano de los egipcios, y a sacarlos de este país para llevarlos a una tierra buena y espaciosa, que mana leche y miel’” </a:t>
            </a:r>
            <a:r>
              <a:rPr kumimoji="0" lang="es-ES" sz="2000"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rPr>
              <a:t>Éxodo 3:7-8</a:t>
            </a:r>
          </a:p>
        </p:txBody>
      </p:sp>
    </p:spTree>
    <p:extLst>
      <p:ext uri="{BB962C8B-B14F-4D97-AF65-F5344CB8AC3E}">
        <p14:creationId xmlns:p14="http://schemas.microsoft.com/office/powerpoint/2010/main" val="224659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t="-17000" b="-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0A9E2B5-053E-23B2-62F9-BE5FAA755A86}"/>
              </a:ext>
            </a:extLst>
          </p:cNvPr>
          <p:cNvSpPr txBox="1"/>
          <p:nvPr/>
        </p:nvSpPr>
        <p:spPr>
          <a:xfrm>
            <a:off x="6701710" y="3858628"/>
            <a:ext cx="5453390" cy="2785378"/>
          </a:xfrm>
          <a:prstGeom prst="rect">
            <a:avLst/>
          </a:prstGeom>
          <a:noFill/>
        </p:spPr>
        <p:txBody>
          <a:bodyPr wrap="square" rtlCol="0">
            <a:spAutoFit/>
          </a:bodyPr>
          <a:lstStyle/>
          <a:p>
            <a:pPr>
              <a:spcBef>
                <a:spcPts val="600"/>
              </a:spcBef>
            </a:pPr>
            <a:r>
              <a:rPr lang="es-ES" sz="2000" b="1" dirty="0">
                <a:solidFill>
                  <a:srgbClr val="FFD417"/>
                </a:solidFill>
                <a:effectLst>
                  <a:outerShdw blurRad="38100" dist="38100" dir="2700000" algn="tl">
                    <a:srgbClr val="000000">
                      <a:alpha val="43137"/>
                    </a:srgbClr>
                  </a:outerShdw>
                </a:effectLst>
              </a:rPr>
              <a:t>El llamado (Éxodo 3):</a:t>
            </a:r>
          </a:p>
          <a:p>
            <a:pPr lvl="1">
              <a:spcBef>
                <a:spcPts val="600"/>
              </a:spcBef>
            </a:pPr>
            <a:r>
              <a:rPr lang="es-ES" sz="2000" b="1" dirty="0">
                <a:solidFill>
                  <a:schemeClr val="bg1"/>
                </a:solidFill>
                <a:effectLst>
                  <a:outerShdw blurRad="38100" dist="38100" dir="2700000" algn="tl">
                    <a:srgbClr val="000000">
                      <a:alpha val="43137"/>
                    </a:srgbClr>
                  </a:outerShdw>
                </a:effectLst>
              </a:rPr>
              <a:t>La zarza ardiente (Éxodo 3:1-6)</a:t>
            </a:r>
          </a:p>
          <a:p>
            <a:pPr lvl="1">
              <a:spcBef>
                <a:spcPts val="600"/>
              </a:spcBef>
            </a:pPr>
            <a:r>
              <a:rPr lang="es-ES" sz="2000" b="1" dirty="0">
                <a:solidFill>
                  <a:schemeClr val="bg1"/>
                </a:solidFill>
                <a:effectLst>
                  <a:outerShdw blurRad="38100" dist="38100" dir="2700000" algn="tl">
                    <a:srgbClr val="000000">
                      <a:alpha val="43137"/>
                    </a:srgbClr>
                  </a:outerShdw>
                </a:effectLst>
              </a:rPr>
              <a:t>Las órdenes de Dios (Éxodo 3:7-12)</a:t>
            </a:r>
          </a:p>
          <a:p>
            <a:pPr lvl="1">
              <a:spcBef>
                <a:spcPts val="600"/>
              </a:spcBef>
            </a:pPr>
            <a:r>
              <a:rPr lang="es-ES" sz="2000" b="1" dirty="0">
                <a:solidFill>
                  <a:schemeClr val="bg1"/>
                </a:solidFill>
                <a:effectLst>
                  <a:outerShdw blurRad="38100" dist="38100" dir="2700000" algn="tl">
                    <a:srgbClr val="000000">
                      <a:alpha val="43137"/>
                    </a:srgbClr>
                  </a:outerShdw>
                </a:effectLst>
              </a:rPr>
              <a:t>El nombre de Dios (Éxodo 3:13-22)</a:t>
            </a:r>
          </a:p>
          <a:p>
            <a:pPr>
              <a:spcBef>
                <a:spcPts val="1200"/>
              </a:spcBef>
            </a:pPr>
            <a:r>
              <a:rPr lang="es-ES" sz="2000" b="1" dirty="0">
                <a:solidFill>
                  <a:srgbClr val="43ECBB"/>
                </a:solidFill>
                <a:effectLst>
                  <a:outerShdw blurRad="38100" dist="38100" dir="2700000" algn="tl">
                    <a:srgbClr val="000000">
                      <a:alpha val="43137"/>
                    </a:srgbClr>
                  </a:outerShdw>
                </a:effectLst>
              </a:rPr>
              <a:t>Cumplir la misión (Éxodo 4):</a:t>
            </a:r>
          </a:p>
          <a:p>
            <a:pPr lvl="1">
              <a:spcBef>
                <a:spcPts val="600"/>
              </a:spcBef>
            </a:pPr>
            <a:r>
              <a:rPr lang="es-ES" sz="2000" b="1" dirty="0">
                <a:solidFill>
                  <a:schemeClr val="bg1"/>
                </a:solidFill>
                <a:effectLst>
                  <a:outerShdw blurRad="38100" dist="38100" dir="2700000" algn="tl">
                    <a:srgbClr val="000000">
                      <a:alpha val="43137"/>
                    </a:srgbClr>
                  </a:outerShdw>
                </a:effectLst>
              </a:rPr>
              <a:t>Excusas y más excusas (Éxodo 4:1-17)</a:t>
            </a:r>
          </a:p>
          <a:p>
            <a:pPr lvl="1">
              <a:spcBef>
                <a:spcPts val="600"/>
              </a:spcBef>
            </a:pPr>
            <a:r>
              <a:rPr lang="es-ES" sz="2000" b="1" dirty="0">
                <a:solidFill>
                  <a:schemeClr val="bg1"/>
                </a:solidFill>
                <a:effectLst>
                  <a:outerShdw blurRad="38100" dist="38100" dir="2700000" algn="tl">
                    <a:srgbClr val="000000">
                      <a:alpha val="43137"/>
                    </a:srgbClr>
                  </a:outerShdw>
                </a:effectLst>
              </a:rPr>
              <a:t>El regreso a Egipto (Éxodo 4:18-31)</a:t>
            </a:r>
          </a:p>
        </p:txBody>
      </p:sp>
      <p:sp>
        <p:nvSpPr>
          <p:cNvPr id="3" name="CuadroTexto 2">
            <a:extLst>
              <a:ext uri="{FF2B5EF4-FFF2-40B4-BE49-F238E27FC236}">
                <a16:creationId xmlns:a16="http://schemas.microsoft.com/office/drawing/2014/main" id="{798B8CBC-2E9A-DB6F-49CD-6BEF710B85C3}"/>
              </a:ext>
            </a:extLst>
          </p:cNvPr>
          <p:cNvSpPr txBox="1"/>
          <p:nvPr/>
        </p:nvSpPr>
        <p:spPr>
          <a:xfrm>
            <a:off x="239026" y="185884"/>
            <a:ext cx="7193984" cy="1631216"/>
          </a:xfrm>
          <a:prstGeom prst="rect">
            <a:avLst/>
          </a:prstGeom>
          <a:noFill/>
        </p:spPr>
        <p:txBody>
          <a:bodyPr wrap="square" rtlCol="0">
            <a:spAutoFit/>
          </a:bodyPr>
          <a:lstStyle/>
          <a:p>
            <a:pPr>
              <a:spcBef>
                <a:spcPts val="600"/>
              </a:spcBef>
            </a:pPr>
            <a:r>
              <a:rPr lang="es-ES" sz="2000" b="1" dirty="0">
                <a:solidFill>
                  <a:schemeClr val="bg1"/>
                </a:solidFill>
                <a:effectLst>
                  <a:glow rad="101600">
                    <a:srgbClr val="5F4001"/>
                  </a:glow>
                  <a:outerShdw blurRad="38100" dist="38100" dir="2700000" algn="tl">
                    <a:srgbClr val="000000">
                      <a:alpha val="43137"/>
                    </a:srgbClr>
                  </a:outerShdw>
                </a:effectLst>
              </a:rPr>
              <a:t>Después de fracasar en su intento de liberación del pueblo de Israel, Moisés paso 40 años en el desierto de Madián como pastor de ovejas. Durante ese tiempo, aunque continuó su relación íntima con Dios, abandonó su idea de ser el libertador de Israel.</a:t>
            </a:r>
          </a:p>
        </p:txBody>
      </p:sp>
      <p:pic>
        <p:nvPicPr>
          <p:cNvPr id="5" name="Imagen 4" descr="Imagen que contiene agua, pasto, parado, mujer&#10;&#10;El contenido generado por IA puede ser incorrecto.">
            <a:extLst>
              <a:ext uri="{FF2B5EF4-FFF2-40B4-BE49-F238E27FC236}">
                <a16:creationId xmlns:a16="http://schemas.microsoft.com/office/drawing/2014/main" id="{34ADEEC1-E7A8-35A6-9C90-09E2420B0EF5}"/>
              </a:ext>
            </a:extLst>
          </p:cNvPr>
          <p:cNvPicPr>
            <a:picLocks noChangeAspect="1"/>
          </p:cNvPicPr>
          <p:nvPr/>
        </p:nvPicPr>
        <p:blipFill rotWithShape="1">
          <a:blip r:embed="rId3">
            <a:extLst>
              <a:ext uri="{28A0092B-C50C-407E-A947-70E740481C1C}">
                <a14:useLocalDpi xmlns:a14="http://schemas.microsoft.com/office/drawing/2010/main"/>
              </a:ext>
            </a:extLst>
          </a:blip>
          <a:srcRect b="3322"/>
          <a:stretch>
            <a:fillRect/>
          </a:stretch>
        </p:blipFill>
        <p:spPr>
          <a:xfrm>
            <a:off x="7546208" y="123926"/>
            <a:ext cx="4493392" cy="3081288"/>
          </a:xfrm>
          <a:prstGeom prst="rect">
            <a:avLst/>
          </a:prstGeom>
          <a:ln w="38100" cap="sq">
            <a:solidFill>
              <a:srgbClr val="87A8C5"/>
            </a:solidFill>
            <a:prstDash val="solid"/>
            <a:miter lim="800000"/>
          </a:ln>
          <a:effectLst>
            <a:outerShdw blurRad="50800" dist="38100" dir="2700000" algn="tl" rotWithShape="0">
              <a:srgbClr val="000000">
                <a:alpha val="43000"/>
              </a:srgbClr>
            </a:outerShdw>
          </a:effectLst>
        </p:spPr>
      </p:pic>
      <p:pic>
        <p:nvPicPr>
          <p:cNvPr id="7" name="Imagen 6" descr="Un dibujo de una persona&#10;&#10;El contenido generado por IA puede ser incorrecto.">
            <a:extLst>
              <a:ext uri="{FF2B5EF4-FFF2-40B4-BE49-F238E27FC236}">
                <a16:creationId xmlns:a16="http://schemas.microsoft.com/office/drawing/2014/main" id="{D17ECFAD-BF07-6ECF-9EDA-BA2F1D5004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4916" y="3722451"/>
            <a:ext cx="3810000" cy="3038475"/>
          </a:xfrm>
          <a:prstGeom prst="rect">
            <a:avLst/>
          </a:prstGeom>
          <a:ln w="38100" cap="sq">
            <a:solidFill>
              <a:srgbClr val="43ECBB"/>
            </a:solidFill>
            <a:prstDash val="solid"/>
            <a:miter lim="800000"/>
          </a:ln>
          <a:effectLst>
            <a:outerShdw blurRad="50800" dist="38100" dir="2700000" algn="tl" rotWithShape="0">
              <a:srgbClr val="000000">
                <a:alpha val="43000"/>
              </a:srgbClr>
            </a:outerShdw>
          </a:effectLst>
        </p:spPr>
      </p:pic>
      <p:pic>
        <p:nvPicPr>
          <p:cNvPr id="9" name="Imagen 8" descr="Imagen que contiene persona, tabla, comida, hombre&#10;&#10;El contenido generado por IA puede ser incorrecto.">
            <a:extLst>
              <a:ext uri="{FF2B5EF4-FFF2-40B4-BE49-F238E27FC236}">
                <a16:creationId xmlns:a16="http://schemas.microsoft.com/office/drawing/2014/main" id="{3A332A79-1D09-008F-14F6-749AA67DA90E}"/>
              </a:ext>
            </a:extLst>
          </p:cNvPr>
          <p:cNvPicPr>
            <a:picLocks noChangeAspect="1"/>
          </p:cNvPicPr>
          <p:nvPr/>
        </p:nvPicPr>
        <p:blipFill rotWithShape="1">
          <a:blip r:embed="rId5">
            <a:extLst>
              <a:ext uri="{28A0092B-C50C-407E-A947-70E740481C1C}">
                <a14:useLocalDpi xmlns:a14="http://schemas.microsoft.com/office/drawing/2010/main"/>
              </a:ext>
            </a:extLst>
          </a:blip>
          <a:srcRect l="17948" r="17948"/>
          <a:stretch>
            <a:fillRect/>
          </a:stretch>
        </p:blipFill>
        <p:spPr>
          <a:xfrm>
            <a:off x="152400" y="3722451"/>
            <a:ext cx="1512771" cy="3038475"/>
          </a:xfrm>
          <a:prstGeom prst="rect">
            <a:avLst/>
          </a:prstGeom>
          <a:ln w="38100" cap="sq">
            <a:solidFill>
              <a:srgbClr val="43ECBB"/>
            </a:solidFill>
            <a:prstDash val="solid"/>
            <a:miter lim="800000"/>
          </a:ln>
          <a:effectLst>
            <a:outerShdw blurRad="50800" dist="38100" dir="2700000" algn="tl" rotWithShape="0">
              <a:srgbClr val="000000">
                <a:alpha val="43000"/>
              </a:srgbClr>
            </a:outerShdw>
          </a:effectLst>
        </p:spPr>
      </p:pic>
      <p:pic>
        <p:nvPicPr>
          <p:cNvPr id="12" name="Imagen 11" descr="Un dibujo de una persona&#10;&#10;El contenido generado por IA puede ser incorrecto.">
            <a:extLst>
              <a:ext uri="{FF2B5EF4-FFF2-40B4-BE49-F238E27FC236}">
                <a16:creationId xmlns:a16="http://schemas.microsoft.com/office/drawing/2014/main" id="{085AA44A-D031-D656-2684-ACE699DB6AD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62604" y="4306959"/>
            <a:ext cx="271934" cy="264695"/>
          </a:xfrm>
          <a:prstGeom prst="rect">
            <a:avLst/>
          </a:prstGeom>
          <a:effectLst>
            <a:outerShdw blurRad="50800" dist="38100" dir="8100000" algn="tr" rotWithShape="0">
              <a:prstClr val="black">
                <a:alpha val="40000"/>
              </a:prstClr>
            </a:outerShdw>
          </a:effectLst>
        </p:spPr>
      </p:pic>
      <p:pic>
        <p:nvPicPr>
          <p:cNvPr id="13" name="Imagen 12" descr="Logotipo, Icono&#10;&#10;El contenido generado por IA puede ser incorrecto.">
            <a:extLst>
              <a:ext uri="{FF2B5EF4-FFF2-40B4-BE49-F238E27FC236}">
                <a16:creationId xmlns:a16="http://schemas.microsoft.com/office/drawing/2014/main" id="{8FA01F73-DF38-ECFD-72F3-5A39413449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862604" y="4688054"/>
            <a:ext cx="271934" cy="26469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4C54DEF9-1557-7822-3281-0EA8CAC8822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62604" y="6291021"/>
            <a:ext cx="271934" cy="264695"/>
          </a:xfrm>
          <a:prstGeom prst="rect">
            <a:avLst/>
          </a:prstGeom>
          <a:effectLst>
            <a:outerShdw blurRad="50800" dist="38100" dir="8100000" algn="tr" rotWithShape="0">
              <a:prstClr val="black">
                <a:alpha val="40000"/>
              </a:prstClr>
            </a:outerShdw>
          </a:effectLst>
        </p:spPr>
      </p:pic>
      <p:pic>
        <p:nvPicPr>
          <p:cNvPr id="17" name="Imagen 16" descr="Imagen que contiene ipod&#10;&#10;El contenido generado por IA puede ser incorrecto.">
            <a:extLst>
              <a:ext uri="{FF2B5EF4-FFF2-40B4-BE49-F238E27FC236}">
                <a16:creationId xmlns:a16="http://schemas.microsoft.com/office/drawing/2014/main" id="{1C18E1BC-1A0B-7040-2A40-FA3A76891C8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862604" y="5909161"/>
            <a:ext cx="271934" cy="264695"/>
          </a:xfrm>
          <a:prstGeom prst="rect">
            <a:avLst/>
          </a:prstGeom>
          <a:effectLst>
            <a:outerShdw blurRad="50800" dist="38100" dir="8100000" algn="tr" rotWithShape="0">
              <a:prstClr val="black">
                <a:alpha val="40000"/>
              </a:prstClr>
            </a:outerShdw>
          </a:effectLst>
        </p:spPr>
      </p:pic>
      <p:pic>
        <p:nvPicPr>
          <p:cNvPr id="20" name="Imagen 19" descr="Un dibujo de una persona&#10;&#10;El contenido generado por IA puede ser incorrecto.">
            <a:extLst>
              <a:ext uri="{FF2B5EF4-FFF2-40B4-BE49-F238E27FC236}">
                <a16:creationId xmlns:a16="http://schemas.microsoft.com/office/drawing/2014/main" id="{5E9AEB55-F36F-B330-1809-D5C979FC885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62604" y="5070840"/>
            <a:ext cx="271934" cy="264695"/>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19EBC397-270C-E03D-9D70-D2BBBD29491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169797" y="5464517"/>
            <a:ext cx="531913" cy="415769"/>
          </a:xfrm>
          <a:prstGeom prst="rect">
            <a:avLst/>
          </a:prstGeom>
          <a:effectLst>
            <a:outerShdw blurRad="50800" dist="38100" dir="8100000" algn="tr" rotWithShape="0">
              <a:prstClr val="black">
                <a:alpha val="40000"/>
              </a:prstClr>
            </a:outerShdw>
          </a:effectLst>
        </p:spPr>
      </p:pic>
      <p:pic>
        <p:nvPicPr>
          <p:cNvPr id="31" name="Imagen 30" descr="Icono&#10;&#10;El contenido generado por IA puede ser incorrecto.">
            <a:extLst>
              <a:ext uri="{FF2B5EF4-FFF2-40B4-BE49-F238E27FC236}">
                <a16:creationId xmlns:a16="http://schemas.microsoft.com/office/drawing/2014/main" id="{63077559-38E3-E083-F633-B6197E79839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169797" y="3854146"/>
            <a:ext cx="531913" cy="415769"/>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A4A5281-1F66-A03E-C376-9360D091A156}"/>
              </a:ext>
            </a:extLst>
          </p:cNvPr>
          <p:cNvSpPr txBox="1"/>
          <p:nvPr/>
        </p:nvSpPr>
        <p:spPr>
          <a:xfrm>
            <a:off x="239025" y="1888320"/>
            <a:ext cx="7193983" cy="1323439"/>
          </a:xfrm>
          <a:prstGeom prst="rect">
            <a:avLst/>
          </a:prstGeom>
          <a:noFill/>
        </p:spPr>
        <p:txBody>
          <a:bodyPr wrap="square">
            <a:spAutoFit/>
          </a:bodyPr>
          <a:lstStyle/>
          <a:p>
            <a:pPr>
              <a:spcBef>
                <a:spcPts val="600"/>
              </a:spcBef>
            </a:pPr>
            <a:r>
              <a:rPr lang="es-ES" sz="2000" b="1" dirty="0">
                <a:solidFill>
                  <a:schemeClr val="bg1"/>
                </a:solidFill>
                <a:effectLst>
                  <a:glow rad="101600">
                    <a:srgbClr val="5F4001"/>
                  </a:glow>
                  <a:outerShdw blurRad="38100" dist="38100" dir="2700000" algn="tl">
                    <a:srgbClr val="000000">
                      <a:alpha val="43137"/>
                    </a:srgbClr>
                  </a:outerShdw>
                </a:effectLst>
              </a:rPr>
              <a:t>Pero Dios no había abandonado esa idea. Moisés seguía siendo, para Él, el libertador escogido. Porque tampoco se había olvidado del sufrimiento de Su pueblo. Ahora sí, había llegado el momento de sacar a Israel de su dura esclavitud.</a:t>
            </a:r>
          </a:p>
        </p:txBody>
      </p:sp>
    </p:spTree>
    <p:extLst>
      <p:ext uri="{BB962C8B-B14F-4D97-AF65-F5344CB8AC3E}">
        <p14:creationId xmlns:p14="http://schemas.microsoft.com/office/powerpoint/2010/main" val="5644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9"/>
                                        </p:tgtEl>
                                      </p:cBhvr>
                                    </p:animEffect>
                                  </p:childTnLst>
                                </p:cTn>
                              </p:par>
                              <p:par>
                                <p:cTn id="26" presetID="25"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7"/>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500" fill="hold"/>
                                        <p:tgtEl>
                                          <p:spTgt spid="31"/>
                                        </p:tgtEl>
                                        <p:attrNameLst>
                                          <p:attrName>ppt_w</p:attrName>
                                        </p:attrNameLst>
                                      </p:cBhvr>
                                      <p:tavLst>
                                        <p:tav tm="0">
                                          <p:val>
                                            <p:strVal val="4*#ppt_w"/>
                                          </p:val>
                                        </p:tav>
                                        <p:tav tm="100000">
                                          <p:val>
                                            <p:strVal val="#ppt_w"/>
                                          </p:val>
                                        </p:tav>
                                      </p:tavLst>
                                    </p:anim>
                                    <p:anim calcmode="lin" valueType="num">
                                      <p:cBhvr>
                                        <p:cTn id="45" dur="500" fill="hold"/>
                                        <p:tgtEl>
                                          <p:spTgt spid="31"/>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wipe(left)">
                                      <p:cBhvr>
                                        <p:cTn id="49" dur="500"/>
                                        <p:tgtEl>
                                          <p:spTgt spid="2">
                                            <p:txEl>
                                              <p:pRg st="0" end="0"/>
                                            </p:txEl>
                                          </p:spTgt>
                                        </p:tgtEl>
                                      </p:cBhvr>
                                    </p:animEffect>
                                  </p:childTnLst>
                                </p:cTn>
                              </p:par>
                            </p:childTnLst>
                          </p:cTn>
                        </p:par>
                        <p:par>
                          <p:cTn id="50" fill="hold">
                            <p:stCondLst>
                              <p:cond delay="1000"/>
                            </p:stCondLst>
                            <p:childTnLst>
                              <p:par>
                                <p:cTn id="51" presetID="31"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 calcmode="lin" valueType="num">
                                      <p:cBhvr>
                                        <p:cTn id="55" dur="500" fill="hold"/>
                                        <p:tgtEl>
                                          <p:spTgt spid="12"/>
                                        </p:tgtEl>
                                        <p:attrNameLst>
                                          <p:attrName>style.rotation</p:attrName>
                                        </p:attrNameLst>
                                      </p:cBhvr>
                                      <p:tavLst>
                                        <p:tav tm="0">
                                          <p:val>
                                            <p:fltVal val="90"/>
                                          </p:val>
                                        </p:tav>
                                        <p:tav tm="100000">
                                          <p:val>
                                            <p:fltVal val="0"/>
                                          </p:val>
                                        </p:tav>
                                      </p:tavLst>
                                    </p:anim>
                                    <p:animEffect transition="in" filter="fade">
                                      <p:cBhvr>
                                        <p:cTn id="56" dur="500"/>
                                        <p:tgtEl>
                                          <p:spTgt spid="12"/>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left)">
                                      <p:cBhvr>
                                        <p:cTn id="60" dur="500"/>
                                        <p:tgtEl>
                                          <p:spTgt spid="2">
                                            <p:txEl>
                                              <p:pRg st="1" end="1"/>
                                            </p:txEl>
                                          </p:spTgt>
                                        </p:tgtEl>
                                      </p:cBhvr>
                                    </p:animEffect>
                                  </p:childTnLst>
                                </p:cTn>
                              </p:par>
                            </p:childTnLst>
                          </p:cTn>
                        </p:par>
                        <p:par>
                          <p:cTn id="61" fill="hold">
                            <p:stCondLst>
                              <p:cond delay="2000"/>
                            </p:stCondLst>
                            <p:childTnLst>
                              <p:par>
                                <p:cTn id="62" presetID="31"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 calcmode="lin" valueType="num">
                                      <p:cBhvr>
                                        <p:cTn id="66" dur="500" fill="hold"/>
                                        <p:tgtEl>
                                          <p:spTgt spid="13"/>
                                        </p:tgtEl>
                                        <p:attrNameLst>
                                          <p:attrName>style.rotation</p:attrName>
                                        </p:attrNameLst>
                                      </p:cBhvr>
                                      <p:tavLst>
                                        <p:tav tm="0">
                                          <p:val>
                                            <p:fltVal val="90"/>
                                          </p:val>
                                        </p:tav>
                                        <p:tav tm="100000">
                                          <p:val>
                                            <p:fltVal val="0"/>
                                          </p:val>
                                        </p:tav>
                                      </p:tavLst>
                                    </p:anim>
                                    <p:animEffect transition="in" filter="fade">
                                      <p:cBhvr>
                                        <p:cTn id="67" dur="500"/>
                                        <p:tgtEl>
                                          <p:spTgt spid="13"/>
                                        </p:tgtEl>
                                      </p:cBhvr>
                                    </p:animEffect>
                                  </p:childTnLst>
                                </p:cTn>
                              </p:par>
                            </p:childTnLst>
                          </p:cTn>
                        </p:par>
                        <p:par>
                          <p:cTn id="68" fill="hold">
                            <p:stCondLst>
                              <p:cond delay="25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par>
                          <p:cTn id="72" fill="hold">
                            <p:stCondLst>
                              <p:cond delay="3000"/>
                            </p:stCondLst>
                            <p:childTnLst>
                              <p:par>
                                <p:cTn id="73" presetID="31" presetClass="entr" presetSubtype="0"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ppt_w</p:attrName>
                                        </p:attrNameLst>
                                      </p:cBhvr>
                                      <p:tavLst>
                                        <p:tav tm="0">
                                          <p:val>
                                            <p:fltVal val="0"/>
                                          </p:val>
                                        </p:tav>
                                        <p:tav tm="100000">
                                          <p:val>
                                            <p:strVal val="#ppt_w"/>
                                          </p:val>
                                        </p:tav>
                                      </p:tavLst>
                                    </p:anim>
                                    <p:anim calcmode="lin" valueType="num">
                                      <p:cBhvr>
                                        <p:cTn id="76" dur="500" fill="hold"/>
                                        <p:tgtEl>
                                          <p:spTgt spid="20"/>
                                        </p:tgtEl>
                                        <p:attrNameLst>
                                          <p:attrName>ppt_h</p:attrName>
                                        </p:attrNameLst>
                                      </p:cBhvr>
                                      <p:tavLst>
                                        <p:tav tm="0">
                                          <p:val>
                                            <p:fltVal val="0"/>
                                          </p:val>
                                        </p:tav>
                                        <p:tav tm="100000">
                                          <p:val>
                                            <p:strVal val="#ppt_h"/>
                                          </p:val>
                                        </p:tav>
                                      </p:tavLst>
                                    </p:anim>
                                    <p:anim calcmode="lin" valueType="num">
                                      <p:cBhvr>
                                        <p:cTn id="77" dur="500" fill="hold"/>
                                        <p:tgtEl>
                                          <p:spTgt spid="20"/>
                                        </p:tgtEl>
                                        <p:attrNameLst>
                                          <p:attrName>style.rotation</p:attrName>
                                        </p:attrNameLst>
                                      </p:cBhvr>
                                      <p:tavLst>
                                        <p:tav tm="0">
                                          <p:val>
                                            <p:fltVal val="90"/>
                                          </p:val>
                                        </p:tav>
                                        <p:tav tm="100000">
                                          <p:val>
                                            <p:fltVal val="0"/>
                                          </p:val>
                                        </p:tav>
                                      </p:tavLst>
                                    </p:anim>
                                    <p:animEffect transition="in" filter="fade">
                                      <p:cBhvr>
                                        <p:cTn id="78" dur="500"/>
                                        <p:tgtEl>
                                          <p:spTgt spid="20"/>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32"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strVal val="4*#ppt_w"/>
                                          </p:val>
                                        </p:tav>
                                        <p:tav tm="100000">
                                          <p:val>
                                            <p:strVal val="#ppt_w"/>
                                          </p:val>
                                        </p:tav>
                                      </p:tavLst>
                                    </p:anim>
                                    <p:anim calcmode="lin" valueType="num">
                                      <p:cBhvr>
                                        <p:cTn id="88" dur="500" fill="hold"/>
                                        <p:tgtEl>
                                          <p:spTgt spid="24"/>
                                        </p:tgtEl>
                                        <p:attrNameLst>
                                          <p:attrName>ppt_h</p:attrName>
                                        </p:attrNameLst>
                                      </p:cBhvr>
                                      <p:tavLst>
                                        <p:tav tm="0">
                                          <p:val>
                                            <p:strVal val="4*#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
                                            <p:txEl>
                                              <p:pRg st="4" end="4"/>
                                            </p:txEl>
                                          </p:spTgt>
                                        </p:tgtEl>
                                        <p:attrNameLst>
                                          <p:attrName>style.visibility</p:attrName>
                                        </p:attrNameLst>
                                      </p:cBhvr>
                                      <p:to>
                                        <p:strVal val="visible"/>
                                      </p:to>
                                    </p:set>
                                    <p:animEffect transition="in" filter="wipe(left)">
                                      <p:cBhvr>
                                        <p:cTn id="92" dur="500"/>
                                        <p:tgtEl>
                                          <p:spTgt spid="2">
                                            <p:txEl>
                                              <p:pRg st="4" end="4"/>
                                            </p:txEl>
                                          </p:spTgt>
                                        </p:tgtEl>
                                      </p:cBhvr>
                                    </p:animEffect>
                                  </p:childTnLst>
                                </p:cTn>
                              </p:par>
                            </p:childTnLst>
                          </p:cTn>
                        </p:par>
                        <p:par>
                          <p:cTn id="93" fill="hold">
                            <p:stCondLst>
                              <p:cond delay="1000"/>
                            </p:stCondLst>
                            <p:childTnLst>
                              <p:par>
                                <p:cTn id="94" presetID="31" presetClass="entr" presetSubtype="0"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500" fill="hold"/>
                                        <p:tgtEl>
                                          <p:spTgt spid="17"/>
                                        </p:tgtEl>
                                        <p:attrNameLst>
                                          <p:attrName>ppt_w</p:attrName>
                                        </p:attrNameLst>
                                      </p:cBhvr>
                                      <p:tavLst>
                                        <p:tav tm="0">
                                          <p:val>
                                            <p:fltVal val="0"/>
                                          </p:val>
                                        </p:tav>
                                        <p:tav tm="100000">
                                          <p:val>
                                            <p:strVal val="#ppt_w"/>
                                          </p:val>
                                        </p:tav>
                                      </p:tavLst>
                                    </p:anim>
                                    <p:anim calcmode="lin" valueType="num">
                                      <p:cBhvr>
                                        <p:cTn id="97" dur="500" fill="hold"/>
                                        <p:tgtEl>
                                          <p:spTgt spid="17"/>
                                        </p:tgtEl>
                                        <p:attrNameLst>
                                          <p:attrName>ppt_h</p:attrName>
                                        </p:attrNameLst>
                                      </p:cBhvr>
                                      <p:tavLst>
                                        <p:tav tm="0">
                                          <p:val>
                                            <p:fltVal val="0"/>
                                          </p:val>
                                        </p:tav>
                                        <p:tav tm="100000">
                                          <p:val>
                                            <p:strVal val="#ppt_h"/>
                                          </p:val>
                                        </p:tav>
                                      </p:tavLst>
                                    </p:anim>
                                    <p:anim calcmode="lin" valueType="num">
                                      <p:cBhvr>
                                        <p:cTn id="98" dur="500" fill="hold"/>
                                        <p:tgtEl>
                                          <p:spTgt spid="17"/>
                                        </p:tgtEl>
                                        <p:attrNameLst>
                                          <p:attrName>style.rotation</p:attrName>
                                        </p:attrNameLst>
                                      </p:cBhvr>
                                      <p:tavLst>
                                        <p:tav tm="0">
                                          <p:val>
                                            <p:fltVal val="90"/>
                                          </p:val>
                                        </p:tav>
                                        <p:tav tm="100000">
                                          <p:val>
                                            <p:fltVal val="0"/>
                                          </p:val>
                                        </p:tav>
                                      </p:tavLst>
                                    </p:anim>
                                    <p:animEffect transition="in" filter="fade">
                                      <p:cBhvr>
                                        <p:cTn id="99" dur="500"/>
                                        <p:tgtEl>
                                          <p:spTgt spid="17"/>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par>
                          <p:cTn id="104" fill="hold">
                            <p:stCondLst>
                              <p:cond delay="2000"/>
                            </p:stCondLst>
                            <p:childTnLst>
                              <p:par>
                                <p:cTn id="105" presetID="31" presetClass="entr" presetSubtype="0" fill="hold" nodeType="after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500" fill="hold"/>
                                        <p:tgtEl>
                                          <p:spTgt spid="15"/>
                                        </p:tgtEl>
                                        <p:attrNameLst>
                                          <p:attrName>ppt_w</p:attrName>
                                        </p:attrNameLst>
                                      </p:cBhvr>
                                      <p:tavLst>
                                        <p:tav tm="0">
                                          <p:val>
                                            <p:fltVal val="0"/>
                                          </p:val>
                                        </p:tav>
                                        <p:tav tm="100000">
                                          <p:val>
                                            <p:strVal val="#ppt_w"/>
                                          </p:val>
                                        </p:tav>
                                      </p:tavLst>
                                    </p:anim>
                                    <p:anim calcmode="lin" valueType="num">
                                      <p:cBhvr>
                                        <p:cTn id="108" dur="500" fill="hold"/>
                                        <p:tgtEl>
                                          <p:spTgt spid="15"/>
                                        </p:tgtEl>
                                        <p:attrNameLst>
                                          <p:attrName>ppt_h</p:attrName>
                                        </p:attrNameLst>
                                      </p:cBhvr>
                                      <p:tavLst>
                                        <p:tav tm="0">
                                          <p:val>
                                            <p:fltVal val="0"/>
                                          </p:val>
                                        </p:tav>
                                        <p:tav tm="100000">
                                          <p:val>
                                            <p:strVal val="#ppt_h"/>
                                          </p:val>
                                        </p:tav>
                                      </p:tavLst>
                                    </p:anim>
                                    <p:anim calcmode="lin" valueType="num">
                                      <p:cBhvr>
                                        <p:cTn id="109" dur="500" fill="hold"/>
                                        <p:tgtEl>
                                          <p:spTgt spid="15"/>
                                        </p:tgtEl>
                                        <p:attrNameLst>
                                          <p:attrName>style.rotation</p:attrName>
                                        </p:attrNameLst>
                                      </p:cBhvr>
                                      <p:tavLst>
                                        <p:tav tm="0">
                                          <p:val>
                                            <p:fltVal val="90"/>
                                          </p:val>
                                        </p:tav>
                                        <p:tav tm="100000">
                                          <p:val>
                                            <p:fltVal val="0"/>
                                          </p:val>
                                        </p:tav>
                                      </p:tavLst>
                                    </p:anim>
                                    <p:animEffect transition="in" filter="fade">
                                      <p:cBhvr>
                                        <p:cTn id="110" dur="500"/>
                                        <p:tgtEl>
                                          <p:spTgt spid="15"/>
                                        </p:tgtEl>
                                      </p:cBhvr>
                                    </p:animEffect>
                                  </p:childTnLst>
                                </p:cTn>
                              </p:par>
                            </p:childTnLst>
                          </p:cTn>
                        </p:par>
                        <p:par>
                          <p:cTn id="111" fill="hold">
                            <p:stCondLst>
                              <p:cond delay="2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41224B4-12EB-0526-91A9-43E51401A654}"/>
              </a:ext>
            </a:extLst>
          </p:cNvPr>
          <p:cNvSpPr txBox="1"/>
          <p:nvPr/>
        </p:nvSpPr>
        <p:spPr>
          <a:xfrm>
            <a:off x="2107934" y="5671975"/>
            <a:ext cx="7122694" cy="1107996"/>
          </a:xfrm>
          <a:prstGeom prst="rect">
            <a:avLst/>
          </a:prstGeom>
          <a:noFill/>
        </p:spPr>
        <p:txBody>
          <a:bodyPr wrap="square">
            <a:prstTxWarp prst="textTriangleInverted">
              <a:avLst/>
            </a:prstTxWarp>
            <a:spAutoFit/>
          </a:bodyPr>
          <a:lstStyle/>
          <a:p>
            <a:pPr algn="ctr"/>
            <a:r>
              <a:rPr lang="es-ES" sz="6600" b="1" spc="50" dirty="0">
                <a:ln w="0"/>
                <a:solidFill>
                  <a:schemeClr val="accent2">
                    <a:lumMod val="75000"/>
                  </a:schemeClr>
                </a:solidFill>
                <a:effectLst>
                  <a:glow rad="63500">
                    <a:schemeClr val="bg2">
                      <a:lumMod val="20000"/>
                      <a:lumOff val="80000"/>
                    </a:schemeClr>
                  </a:glow>
                  <a:innerShdw blurRad="63500" dist="50800" dir="13500000">
                    <a:srgbClr val="000000">
                      <a:alpha val="50000"/>
                    </a:srgbClr>
                  </a:innerShdw>
                </a:effectLst>
              </a:rPr>
              <a:t>EL LLAMADO </a:t>
            </a:r>
          </a:p>
        </p:txBody>
      </p:sp>
    </p:spTree>
    <p:extLst>
      <p:ext uri="{BB962C8B-B14F-4D97-AF65-F5344CB8AC3E}">
        <p14:creationId xmlns:p14="http://schemas.microsoft.com/office/powerpoint/2010/main" val="245131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40000" t="-17000" b="-24000"/>
          </a:stretch>
        </a:blipFill>
        <a:effectLst/>
      </p:bgPr>
    </p:bg>
    <p:spTree>
      <p:nvGrpSpPr>
        <p:cNvPr id="1" name=""/>
        <p:cNvGrpSpPr/>
        <p:nvPr/>
      </p:nvGrpSpPr>
      <p:grpSpPr>
        <a:xfrm>
          <a:off x="0" y="0"/>
          <a:ext cx="0" cy="0"/>
          <a:chOff x="0" y="0"/>
          <a:chExt cx="0" cy="0"/>
        </a:xfrm>
      </p:grpSpPr>
      <p:sp>
        <p:nvSpPr>
          <p:cNvPr id="3" name="CuadroTexto 2" descr="Llamas de fuego sobre fondo negro">
            <a:extLst>
              <a:ext uri="{FF2B5EF4-FFF2-40B4-BE49-F238E27FC236}">
                <a16:creationId xmlns:a16="http://schemas.microsoft.com/office/drawing/2014/main" id="{97240143-F816-C8C5-0019-E068193EC9DB}"/>
              </a:ext>
            </a:extLst>
          </p:cNvPr>
          <p:cNvSpPr txBox="1"/>
          <p:nvPr/>
        </p:nvSpPr>
        <p:spPr>
          <a:xfrm>
            <a:off x="0" y="-96250"/>
            <a:ext cx="9601200" cy="769441"/>
          </a:xfrm>
          <a:prstGeom prst="rect">
            <a:avLst/>
          </a:prstGeom>
          <a:noFill/>
        </p:spPr>
        <p:txBody>
          <a:bodyPr wrap="square">
            <a:spAutoFit/>
          </a:bodyPr>
          <a:lstStyle/>
          <a:p>
            <a:pPr algn="ctr"/>
            <a:r>
              <a:rPr lang="es-ES" sz="44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rPr>
              <a:t>LA ZARZA ARDIENTE </a:t>
            </a:r>
          </a:p>
        </p:txBody>
      </p:sp>
      <p:sp>
        <p:nvSpPr>
          <p:cNvPr id="5" name="CuadroTexto 4">
            <a:extLst>
              <a:ext uri="{FF2B5EF4-FFF2-40B4-BE49-F238E27FC236}">
                <a16:creationId xmlns:a16="http://schemas.microsoft.com/office/drawing/2014/main" id="{9C268A33-5461-98AE-A904-5AF743EB419A}"/>
              </a:ext>
            </a:extLst>
          </p:cNvPr>
          <p:cNvSpPr txBox="1"/>
          <p:nvPr/>
        </p:nvSpPr>
        <p:spPr>
          <a:xfrm>
            <a:off x="149994" y="575444"/>
            <a:ext cx="9601200" cy="646331"/>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“Y se le apareció el Ángel de Jehová en una llama de fuego en medio de una zarza; y él miró, y vio que la zarza ardía en fuego, y la zarza no se consumía” </a:t>
            </a:r>
            <a:r>
              <a:rPr lang="es-ES" sz="1400" b="1" dirty="0">
                <a:solidFill>
                  <a:schemeClr val="accent5">
                    <a:lumMod val="75000"/>
                  </a:schemeClr>
                </a:solidFill>
                <a:latin typeface="Comic Sans MS" panose="030F0702030302020204" pitchFamily="66" charset="0"/>
              </a:rPr>
              <a:t>(Éxodo 3:2)</a:t>
            </a:r>
          </a:p>
        </p:txBody>
      </p:sp>
      <p:sp>
        <p:nvSpPr>
          <p:cNvPr id="6" name="CuadroTexto 5">
            <a:extLst>
              <a:ext uri="{FF2B5EF4-FFF2-40B4-BE49-F238E27FC236}">
                <a16:creationId xmlns:a16="http://schemas.microsoft.com/office/drawing/2014/main" id="{979498DB-FFA9-00EE-610F-B68B877B1705}"/>
              </a:ext>
            </a:extLst>
          </p:cNvPr>
          <p:cNvSpPr txBox="1"/>
          <p:nvPr/>
        </p:nvSpPr>
        <p:spPr>
          <a:xfrm>
            <a:off x="2346258" y="1303590"/>
            <a:ext cx="9742171" cy="1323439"/>
          </a:xfrm>
          <a:prstGeom prst="rect">
            <a:avLst/>
          </a:prstGeom>
          <a:noFill/>
        </p:spPr>
        <p:txBody>
          <a:bodyPr wrap="square" rtlCol="0">
            <a:spAutoFit/>
          </a:bodyPr>
          <a:lstStyle/>
          <a:p>
            <a:pPr>
              <a:spcBef>
                <a:spcPts val="600"/>
              </a:spcBef>
            </a:pPr>
            <a:r>
              <a:rPr lang="es-ES" sz="2000" b="1" dirty="0"/>
              <a:t>Los 40 años que Moisés vivió en Madián se resumen así: se casó, tuvo dos hijos, y fue pastor al servicio de su suegro. Ese tiempo lo dedicó también a escribir dos libros: Job y Génesis; imprescindibles para comprender los temas cruciales de la Salvación. Pero todo cambio en un momento.</a:t>
            </a:r>
          </a:p>
        </p:txBody>
      </p:sp>
      <p:pic>
        <p:nvPicPr>
          <p:cNvPr id="4" name="Imagen 3" descr="Dibujo de una persona&#10;&#10;El contenido generado por IA puede ser incorrecto.">
            <a:extLst>
              <a:ext uri="{FF2B5EF4-FFF2-40B4-BE49-F238E27FC236}">
                <a16:creationId xmlns:a16="http://schemas.microsoft.com/office/drawing/2014/main" id="{4751E5F0-C83A-A693-303D-C2B933D45DE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9075" y="3994482"/>
            <a:ext cx="4919579" cy="2767263"/>
          </a:xfrm>
          <a:prstGeom prst="roundRect">
            <a:avLst>
              <a:gd name="adj" fmla="val 114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a caricatura de una persona&#10;&#10;El contenido generado por IA puede ser incorrecto.">
            <a:extLst>
              <a:ext uri="{FF2B5EF4-FFF2-40B4-BE49-F238E27FC236}">
                <a16:creationId xmlns:a16="http://schemas.microsoft.com/office/drawing/2014/main" id="{4A2669C2-6331-D5B9-26C9-8EE4CC9D8CAB}"/>
              </a:ext>
            </a:extLst>
          </p:cNvPr>
          <p:cNvPicPr>
            <a:picLocks noChangeAspect="1"/>
          </p:cNvPicPr>
          <p:nvPr/>
        </p:nvPicPr>
        <p:blipFill rotWithShape="1">
          <a:blip r:embed="rId5">
            <a:extLst>
              <a:ext uri="{28A0092B-C50C-407E-A947-70E740481C1C}">
                <a14:useLocalDpi xmlns:a14="http://schemas.microsoft.com/office/drawing/2010/main"/>
              </a:ext>
            </a:extLst>
          </a:blip>
          <a:srcRect t="8945" b="597"/>
          <a:stretch>
            <a:fillRect/>
          </a:stretch>
        </p:blipFill>
        <p:spPr>
          <a:xfrm>
            <a:off x="219075" y="1303590"/>
            <a:ext cx="2056051" cy="2503202"/>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10" name="Imagen 9" descr="Un dibujo de una persona&#10;&#10;El contenido generado por IA puede ser incorrecto.">
            <a:extLst>
              <a:ext uri="{FF2B5EF4-FFF2-40B4-BE49-F238E27FC236}">
                <a16:creationId xmlns:a16="http://schemas.microsoft.com/office/drawing/2014/main" id="{74C5EB2E-7866-91BA-3E9C-B8D25D751D0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219196" y="3936732"/>
            <a:ext cx="2753729" cy="2772087"/>
          </a:xfrm>
          <a:prstGeom prst="rect">
            <a:avLst/>
          </a:prstGeom>
          <a:ln w="28575">
            <a:solidFill>
              <a:schemeClr val="bg1"/>
            </a:solidFill>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B4B53748-82C6-D13F-5152-65A69E2A9060}"/>
              </a:ext>
            </a:extLst>
          </p:cNvPr>
          <p:cNvSpPr txBox="1"/>
          <p:nvPr/>
        </p:nvSpPr>
        <p:spPr>
          <a:xfrm>
            <a:off x="5252986" y="3947986"/>
            <a:ext cx="3871763" cy="2862322"/>
          </a:xfrm>
          <a:prstGeom prst="rect">
            <a:avLst/>
          </a:prstGeom>
          <a:noFill/>
        </p:spPr>
        <p:txBody>
          <a:bodyPr wrap="square">
            <a:spAutoFit/>
          </a:bodyPr>
          <a:lstStyle/>
          <a:p>
            <a:pPr>
              <a:spcBef>
                <a:spcPts val="600"/>
              </a:spcBef>
            </a:pPr>
            <a:r>
              <a:rPr lang="es-ES" sz="2000" b="1" dirty="0"/>
              <a:t>Al hablar a Moisés, Dios se presentó como el Dios de Abraham, Isaac y Jacob. La idea era clara: Dios había descendido para cumplir la promesa hecha a estos patriarcas, y entregar a Israel la tierra de Canaán (</a:t>
            </a:r>
            <a:r>
              <a:rPr lang="es-ES" sz="2000" b="1" dirty="0" err="1"/>
              <a:t>Gn</a:t>
            </a:r>
            <a:r>
              <a:rPr lang="es-ES" sz="2000" b="1" dirty="0"/>
              <a:t>. 12:7; 26:3; 48:3-4).</a:t>
            </a:r>
          </a:p>
        </p:txBody>
      </p:sp>
      <p:pic>
        <p:nvPicPr>
          <p:cNvPr id="14" name="Imagen 13" descr="Un dibujo de una persona&#10;&#10;El contenido generado por IA puede ser incorrecto.">
            <a:extLst>
              <a:ext uri="{FF2B5EF4-FFF2-40B4-BE49-F238E27FC236}">
                <a16:creationId xmlns:a16="http://schemas.microsoft.com/office/drawing/2014/main" id="{696E3D82-835C-9FFB-CA88-21799D07D3F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993417" y="129931"/>
            <a:ext cx="2029339" cy="1141503"/>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1BD6EA6E-5D55-B384-B160-B22BDFA4D5EB}"/>
              </a:ext>
            </a:extLst>
          </p:cNvPr>
          <p:cNvSpPr txBox="1"/>
          <p:nvPr/>
        </p:nvSpPr>
        <p:spPr>
          <a:xfrm>
            <a:off x="2346258" y="2627029"/>
            <a:ext cx="9845742" cy="1323439"/>
          </a:xfrm>
          <a:prstGeom prst="rect">
            <a:avLst/>
          </a:prstGeom>
          <a:noFill/>
        </p:spPr>
        <p:txBody>
          <a:bodyPr wrap="square">
            <a:spAutoFit/>
          </a:bodyPr>
          <a:lstStyle/>
          <a:p>
            <a:pPr>
              <a:spcBef>
                <a:spcPts val="600"/>
              </a:spcBef>
            </a:pPr>
            <a:r>
              <a:rPr lang="es-ES" sz="2000" b="1" dirty="0"/>
              <a:t>En Horeb (monte Sinaí), el Ángel de Dios se apareció a Moisés en una zarza que ardía sin consumirse (</a:t>
            </a:r>
            <a:r>
              <a:rPr lang="es-ES" sz="2000" b="1" dirty="0" err="1"/>
              <a:t>Éx</a:t>
            </a:r>
            <a:r>
              <a:rPr lang="es-ES" sz="2000" b="1" dirty="0"/>
              <a:t>. 3:1-3). ¿Quién era este Ángel? Dios mismo (</a:t>
            </a:r>
            <a:r>
              <a:rPr lang="es-ES" sz="2000" b="1" dirty="0" err="1"/>
              <a:t>Éx</a:t>
            </a:r>
            <a:r>
              <a:rPr lang="es-ES" sz="2000" b="1" dirty="0"/>
              <a:t>. 3:4). Antes de encarnarse, Jesús se apareció en múltiples ocasiones como “el Ángel de Jehová” (</a:t>
            </a:r>
            <a:r>
              <a:rPr lang="es-ES" sz="2000" b="1" dirty="0" err="1"/>
              <a:t>Gn</a:t>
            </a:r>
            <a:r>
              <a:rPr lang="es-ES" sz="2000" b="1" dirty="0"/>
              <a:t>. 22:11-17; Jue. 6:11, 16; 13:17-22; Zac. 3:1-2).</a:t>
            </a:r>
          </a:p>
        </p:txBody>
      </p:sp>
    </p:spTree>
    <p:extLst>
      <p:ext uri="{BB962C8B-B14F-4D97-AF65-F5344CB8AC3E}">
        <p14:creationId xmlns:p14="http://schemas.microsoft.com/office/powerpoint/2010/main" val="121311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 calcmode="lin" valueType="num">
                                      <p:cBhvr>
                                        <p:cTn id="26" dur="500" fill="hold"/>
                                        <p:tgtEl>
                                          <p:spTgt spid="8"/>
                                        </p:tgtEl>
                                        <p:attrNameLst>
                                          <p:attrName>style.rotation</p:attrName>
                                        </p:attrNameLst>
                                      </p:cBhvr>
                                      <p:tavLst>
                                        <p:tav tm="0">
                                          <p:val>
                                            <p:fltVal val="360"/>
                                          </p:val>
                                        </p:tav>
                                        <p:tav tm="100000">
                                          <p:val>
                                            <p:fltVal val="0"/>
                                          </p:val>
                                        </p:tav>
                                      </p:tavLst>
                                    </p:anim>
                                    <p:animEffect transition="in" filter="fade">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strVal val="4*#ppt_w"/>
                                          </p:val>
                                        </p:tav>
                                        <p:tav tm="100000">
                                          <p:val>
                                            <p:strVal val="#ppt_w"/>
                                          </p:val>
                                        </p:tav>
                                      </p:tavLst>
                                    </p:anim>
                                    <p:anim calcmode="lin" valueType="num">
                                      <p:cBhvr>
                                        <p:cTn id="37" dur="500" fill="hold"/>
                                        <p:tgtEl>
                                          <p:spTgt spid="4"/>
                                        </p:tgtEl>
                                        <p:attrNameLst>
                                          <p:attrName>ppt_h</p:attrName>
                                        </p:attrNameLst>
                                      </p:cBhvr>
                                      <p:tavLst>
                                        <p:tav tm="0">
                                          <p:val>
                                            <p:strVal val="4*#ppt_h"/>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a:extLst>
            <a:ext uri="{FF2B5EF4-FFF2-40B4-BE49-F238E27FC236}">
              <a16:creationId xmlns:a16="http://schemas.microsoft.com/office/drawing/2014/main" id="{B8D32C27-A1BC-D53C-BCB9-04A3D5A0DD4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511596-D2CE-89F0-3AD1-5D37C213BB9B}"/>
              </a:ext>
            </a:extLst>
          </p:cNvPr>
          <p:cNvSpPr txBox="1"/>
          <p:nvPr/>
        </p:nvSpPr>
        <p:spPr>
          <a:xfrm>
            <a:off x="3128211" y="0"/>
            <a:ext cx="9063788" cy="769441"/>
          </a:xfrm>
          <a:prstGeom prst="rect">
            <a:avLst/>
          </a:prstGeom>
          <a:noFill/>
          <a:effectLst>
            <a:outerShdw blurRad="50800" dist="12700" dir="2700000" algn="tl" rotWithShape="0">
              <a:prstClr val="black">
                <a:alpha val="73000"/>
              </a:prstClr>
            </a:outerShdw>
          </a:effectLst>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LAS ÓRDENES DE DIOS </a:t>
            </a:r>
          </a:p>
        </p:txBody>
      </p:sp>
      <p:sp>
        <p:nvSpPr>
          <p:cNvPr id="7" name="CuadroTexto 6">
            <a:extLst>
              <a:ext uri="{FF2B5EF4-FFF2-40B4-BE49-F238E27FC236}">
                <a16:creationId xmlns:a16="http://schemas.microsoft.com/office/drawing/2014/main" id="{8E7C85F6-C29F-3358-856A-6F152B6777FD}"/>
              </a:ext>
            </a:extLst>
          </p:cNvPr>
          <p:cNvSpPr txBox="1"/>
          <p:nvPr/>
        </p:nvSpPr>
        <p:spPr>
          <a:xfrm>
            <a:off x="3128211" y="730983"/>
            <a:ext cx="8957912" cy="612934"/>
          </a:xfrm>
          <a:prstGeom prst="roundRect">
            <a:avLst/>
          </a:prstGeom>
          <a:solidFill>
            <a:schemeClr val="accent1">
              <a:lumMod val="75000"/>
            </a:schemeClr>
          </a:solidFill>
          <a:ln w="19050">
            <a:solidFill>
              <a:schemeClr val="bg2">
                <a:lumMod val="60000"/>
                <a:lumOff val="40000"/>
              </a:schemeClr>
            </a:solidFill>
          </a:ln>
          <a:scene3d>
            <a:camera prst="orthographicFront"/>
            <a:lightRig rig="threePt" dir="t"/>
          </a:scene3d>
          <a:sp3d>
            <a:bevelT w="139700" prst="cross"/>
          </a:sp3d>
        </p:spPr>
        <p:txBody>
          <a:bodyPr wrap="square" tIns="0" bIns="0">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“Ven, por tanto, ahora, y te enviaré a Faraón, para que saques de Egipto a mi pueblo, los hijos de Israel”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(Éxodo 3:10)</a:t>
            </a:r>
          </a:p>
        </p:txBody>
      </p:sp>
      <p:sp>
        <p:nvSpPr>
          <p:cNvPr id="8" name="CuadroTexto 7">
            <a:extLst>
              <a:ext uri="{FF2B5EF4-FFF2-40B4-BE49-F238E27FC236}">
                <a16:creationId xmlns:a16="http://schemas.microsoft.com/office/drawing/2014/main" id="{C7E6FD85-72DF-19EB-6D3F-82CF196FCC29}"/>
              </a:ext>
            </a:extLst>
          </p:cNvPr>
          <p:cNvSpPr txBox="1"/>
          <p:nvPr/>
        </p:nvSpPr>
        <p:spPr>
          <a:xfrm>
            <a:off x="3234088" y="1396195"/>
            <a:ext cx="8957912" cy="707886"/>
          </a:xfrm>
          <a:prstGeom prst="rect">
            <a:avLst/>
          </a:prstGeom>
          <a:noFill/>
        </p:spPr>
        <p:txBody>
          <a:bodyPr wrap="square" rtlCol="0">
            <a:spAutoFit/>
          </a:bodyPr>
          <a:lstStyle/>
          <a:p>
            <a:pPr algn="ctr">
              <a:spcBef>
                <a:spcPts val="600"/>
              </a:spcBef>
            </a:pPr>
            <a:r>
              <a:rPr lang="es-ES" sz="2000" b="1" dirty="0"/>
              <a:t>Dios se presenta como una Persona dinámica, usando verbos de acción: ver, descender y sacar (</a:t>
            </a:r>
            <a:r>
              <a:rPr lang="es-ES" sz="2000" b="1" dirty="0" err="1"/>
              <a:t>Éx</a:t>
            </a:r>
            <a:r>
              <a:rPr lang="es-ES" sz="2000" b="1" dirty="0"/>
              <a:t>. 3:7-8).</a:t>
            </a:r>
          </a:p>
        </p:txBody>
      </p:sp>
      <p:graphicFrame>
        <p:nvGraphicFramePr>
          <p:cNvPr id="2" name="Diagrama 1">
            <a:extLst>
              <a:ext uri="{FF2B5EF4-FFF2-40B4-BE49-F238E27FC236}">
                <a16:creationId xmlns:a16="http://schemas.microsoft.com/office/drawing/2014/main" id="{4B04372C-B24B-7C2C-1235-55174F51BB28}"/>
              </a:ext>
            </a:extLst>
          </p:cNvPr>
          <p:cNvGraphicFramePr/>
          <p:nvPr>
            <p:extLst>
              <p:ext uri="{D42A27DB-BD31-4B8C-83A1-F6EECF244321}">
                <p14:modId xmlns:p14="http://schemas.microsoft.com/office/powerpoint/2010/main" val="3966040817"/>
              </p:ext>
            </p:extLst>
          </p:nvPr>
        </p:nvGraphicFramePr>
        <p:xfrm>
          <a:off x="159970" y="2079724"/>
          <a:ext cx="11872061"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708EBEE0-8629-627C-E04E-D442BE3327E1}"/>
              </a:ext>
            </a:extLst>
          </p:cNvPr>
          <p:cNvSpPr txBox="1"/>
          <p:nvPr/>
        </p:nvSpPr>
        <p:spPr>
          <a:xfrm>
            <a:off x="73291" y="4567622"/>
            <a:ext cx="7267576" cy="2246769"/>
          </a:xfrm>
          <a:prstGeom prst="rect">
            <a:avLst/>
          </a:prstGeom>
          <a:noFill/>
        </p:spPr>
        <p:txBody>
          <a:bodyPr wrap="square" rtlCol="0">
            <a:spAutoFit/>
          </a:bodyPr>
          <a:lstStyle/>
          <a:p>
            <a:pPr>
              <a:spcBef>
                <a:spcPts val="600"/>
              </a:spcBef>
            </a:pPr>
            <a:r>
              <a:rPr lang="es-ES" sz="2000" b="1" dirty="0"/>
              <a:t>Dios también requirió de Moisés acciones definidas: ve a Egipto; y saca de allí a mi pueblo (</a:t>
            </a:r>
            <a:r>
              <a:rPr lang="es-ES" sz="2000" b="1" dirty="0" err="1"/>
              <a:t>Éx</a:t>
            </a:r>
            <a:r>
              <a:rPr lang="es-ES" sz="2000" b="1" dirty="0"/>
              <a:t>. 3:10, 12). Moisés quedó totalmente abrumado por la tarea. Ya no quería usar su fuerza; ya no se sentía capaz de cumplir esa misión; tan solo podía exclamar: “¿Quién soy yo?” (</a:t>
            </a:r>
            <a:r>
              <a:rPr lang="es-ES" sz="2000" b="1" dirty="0" err="1"/>
              <a:t>Éx</a:t>
            </a:r>
            <a:r>
              <a:rPr lang="es-ES" sz="2000" b="1" dirty="0"/>
              <a:t>. 3:11). Su soberbia había sido transformada en humildad. En realidad, en este momento es cuando estaba preparado para su misión.</a:t>
            </a:r>
          </a:p>
        </p:txBody>
      </p:sp>
      <p:pic>
        <p:nvPicPr>
          <p:cNvPr id="5" name="Imagen 4" descr="Un dibujo de una persona&#10;&#10;El contenido generado por IA puede ser incorrecto.">
            <a:extLst>
              <a:ext uri="{FF2B5EF4-FFF2-40B4-BE49-F238E27FC236}">
                <a16:creationId xmlns:a16="http://schemas.microsoft.com/office/drawing/2014/main" id="{7DF066D5-E61F-7761-250B-34E94D9425B7}"/>
              </a:ext>
            </a:extLst>
          </p:cNvPr>
          <p:cNvPicPr>
            <a:picLocks noChangeAspect="1"/>
          </p:cNvPicPr>
          <p:nvPr/>
        </p:nvPicPr>
        <p:blipFill rotWithShape="1">
          <a:blip r:embed="rId8">
            <a:extLst>
              <a:ext uri="{28A0092B-C50C-407E-A947-70E740481C1C}">
                <a14:useLocalDpi xmlns:a14="http://schemas.microsoft.com/office/drawing/2010/main"/>
              </a:ext>
            </a:extLst>
          </a:blip>
          <a:srcRect t="11415" b="16153"/>
          <a:stretch>
            <a:fillRect/>
          </a:stretch>
        </p:blipFill>
        <p:spPr>
          <a:xfrm>
            <a:off x="149892" y="154185"/>
            <a:ext cx="2843566" cy="2059625"/>
          </a:xfrm>
          <a:prstGeom prst="ellipse">
            <a:avLst/>
          </a:prstGeom>
          <a:ln w="63500" cap="rnd">
            <a:solidFill>
              <a:srgbClr val="29A045"/>
            </a:solidFill>
          </a:ln>
          <a:effectLst>
            <a:glow rad="76200">
              <a:schemeClr val="bg2">
                <a:lumMod val="60000"/>
                <a:lumOff val="40000"/>
              </a:schemeClr>
            </a:glow>
          </a:effectLst>
          <a:scene3d>
            <a:camera prst="orthographicFront"/>
            <a:lightRig rig="contrasting" dir="t">
              <a:rot lat="0" lon="0" rev="3000000"/>
            </a:lightRig>
          </a:scene3d>
          <a:sp3d contourW="7620">
            <a:bevelT w="95250" h="31750"/>
            <a:contourClr>
              <a:srgbClr val="333333"/>
            </a:contourClr>
          </a:sp3d>
        </p:spPr>
      </p:pic>
      <p:pic>
        <p:nvPicPr>
          <p:cNvPr id="11" name="Imagen 10" descr="Dibujo de una persona&#10;&#10;El contenido generado por IA puede ser incorrecto.">
            <a:extLst>
              <a:ext uri="{FF2B5EF4-FFF2-40B4-BE49-F238E27FC236}">
                <a16:creationId xmlns:a16="http://schemas.microsoft.com/office/drawing/2014/main" id="{AEF929FE-22D5-DAA3-134A-8F384B4DE05C}"/>
              </a:ext>
            </a:extLst>
          </p:cNvPr>
          <p:cNvPicPr>
            <a:picLocks noChangeAspect="1"/>
          </p:cNvPicPr>
          <p:nvPr/>
        </p:nvPicPr>
        <p:blipFill rotWithShape="1">
          <a:blip r:embed="rId9">
            <a:extLst>
              <a:ext uri="{28A0092B-C50C-407E-A947-70E740481C1C}">
                <a14:useLocalDpi xmlns:a14="http://schemas.microsoft.com/office/drawing/2010/main"/>
              </a:ext>
            </a:extLst>
          </a:blip>
          <a:srcRect t="11506" b="18229"/>
          <a:stretch>
            <a:fillRect/>
          </a:stretch>
        </p:blipFill>
        <p:spPr>
          <a:xfrm>
            <a:off x="7680960" y="4467926"/>
            <a:ext cx="4369867" cy="230284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spTree>
    <p:extLst>
      <p:ext uri="{BB962C8B-B14F-4D97-AF65-F5344CB8AC3E}">
        <p14:creationId xmlns:p14="http://schemas.microsoft.com/office/powerpoint/2010/main" val="52851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
                                            <p:graphicEl>
                                              <a:dgm id="{B5574814-E0CD-4457-A488-DF16CA565BEA}"/>
                                            </p:graphicEl>
                                          </p:spTgt>
                                        </p:tgtEl>
                                        <p:attrNameLst>
                                          <p:attrName>style.visibility</p:attrName>
                                        </p:attrNameLst>
                                      </p:cBhvr>
                                      <p:to>
                                        <p:strVal val="visible"/>
                                      </p:to>
                                    </p:set>
                                    <p:animEffect transition="in" filter="diamond(in)">
                                      <p:cBhvr>
                                        <p:cTn id="37" dur="500"/>
                                        <p:tgtEl>
                                          <p:spTgt spid="2">
                                            <p:graphicEl>
                                              <a:dgm id="{B5574814-E0CD-4457-A488-DF16CA565BEA}"/>
                                            </p:graphicEl>
                                          </p:spTgt>
                                        </p:tgtEl>
                                      </p:cBhvr>
                                    </p:animEffect>
                                  </p:childTnLst>
                                </p:cTn>
                              </p:par>
                            </p:childTnLst>
                          </p:cTn>
                        </p:par>
                        <p:par>
                          <p:cTn id="38" fill="hold">
                            <p:stCondLst>
                              <p:cond delay="500"/>
                            </p:stCondLst>
                            <p:childTnLst>
                              <p:par>
                                <p:cTn id="39" presetID="53" presetClass="entr" presetSubtype="528" fill="hold" grpId="0" nodeType="afterEffect">
                                  <p:stCondLst>
                                    <p:cond delay="0"/>
                                  </p:stCondLst>
                                  <p:childTnLst>
                                    <p:set>
                                      <p:cBhvr>
                                        <p:cTn id="40" dur="1" fill="hold">
                                          <p:stCondLst>
                                            <p:cond delay="0"/>
                                          </p:stCondLst>
                                        </p:cTn>
                                        <p:tgtEl>
                                          <p:spTgt spid="2">
                                            <p:graphicEl>
                                              <a:dgm id="{94D1E227-41BF-433C-96AC-C9EF8410215C}"/>
                                            </p:graphicEl>
                                          </p:spTgt>
                                        </p:tgtEl>
                                        <p:attrNameLst>
                                          <p:attrName>style.visibility</p:attrName>
                                        </p:attrNameLst>
                                      </p:cBhvr>
                                      <p:to>
                                        <p:strVal val="visible"/>
                                      </p:to>
                                    </p:set>
                                    <p:anim calcmode="lin" valueType="num">
                                      <p:cBhvr>
                                        <p:cTn id="41" dur="500" fill="hold"/>
                                        <p:tgtEl>
                                          <p:spTgt spid="2">
                                            <p:graphicEl>
                                              <a:dgm id="{94D1E227-41BF-433C-96AC-C9EF8410215C}"/>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94D1E227-41BF-433C-96AC-C9EF8410215C}"/>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94D1E227-41BF-433C-96AC-C9EF8410215C}"/>
                                            </p:graphicEl>
                                          </p:spTgt>
                                        </p:tgtEl>
                                      </p:cBhvr>
                                    </p:animEffect>
                                    <p:anim calcmode="lin" valueType="num">
                                      <p:cBhvr>
                                        <p:cTn id="44" dur="500" fill="hold"/>
                                        <p:tgtEl>
                                          <p:spTgt spid="2">
                                            <p:graphicEl>
                                              <a:dgm id="{94D1E227-41BF-433C-96AC-C9EF8410215C}"/>
                                            </p:graphicEl>
                                          </p:spTgt>
                                        </p:tgtEl>
                                        <p:attrNameLst>
                                          <p:attrName>ppt_x</p:attrName>
                                        </p:attrNameLst>
                                      </p:cBhvr>
                                      <p:tavLst>
                                        <p:tav tm="0">
                                          <p:val>
                                            <p:fltVal val="0.5"/>
                                          </p:val>
                                        </p:tav>
                                        <p:tav tm="100000">
                                          <p:val>
                                            <p:strVal val="#ppt_x"/>
                                          </p:val>
                                        </p:tav>
                                      </p:tavLst>
                                    </p:anim>
                                    <p:anim calcmode="lin" valueType="num">
                                      <p:cBhvr>
                                        <p:cTn id="45" dur="500" fill="hold"/>
                                        <p:tgtEl>
                                          <p:spTgt spid="2">
                                            <p:graphicEl>
                                              <a:dgm id="{94D1E227-41BF-433C-96AC-C9EF8410215C}"/>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2">
                                            <p:graphicEl>
                                              <a:dgm id="{AC825C12-AF42-4BA1-AA13-23C63E1A3627}"/>
                                            </p:graphicEl>
                                          </p:spTgt>
                                        </p:tgtEl>
                                        <p:attrNameLst>
                                          <p:attrName>style.visibility</p:attrName>
                                        </p:attrNameLst>
                                      </p:cBhvr>
                                      <p:to>
                                        <p:strVal val="visible"/>
                                      </p:to>
                                    </p:set>
                                    <p:anim calcmode="lin" valueType="num">
                                      <p:cBhvr>
                                        <p:cTn id="50" dur="500" fill="hold"/>
                                        <p:tgtEl>
                                          <p:spTgt spid="2">
                                            <p:graphicEl>
                                              <a:dgm id="{AC825C12-AF42-4BA1-AA13-23C63E1A3627}"/>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AC825C12-AF42-4BA1-AA13-23C63E1A3627}"/>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AC825C12-AF42-4BA1-AA13-23C63E1A3627}"/>
                                            </p:graphicEl>
                                          </p:spTgt>
                                        </p:tgtEl>
                                      </p:cBhvr>
                                    </p:animEffect>
                                    <p:anim calcmode="lin" valueType="num">
                                      <p:cBhvr>
                                        <p:cTn id="53" dur="500" fill="hold"/>
                                        <p:tgtEl>
                                          <p:spTgt spid="2">
                                            <p:graphicEl>
                                              <a:dgm id="{AC825C12-AF42-4BA1-AA13-23C63E1A3627}"/>
                                            </p:graphicEl>
                                          </p:spTgt>
                                        </p:tgtEl>
                                        <p:attrNameLst>
                                          <p:attrName>ppt_x</p:attrName>
                                        </p:attrNameLst>
                                      </p:cBhvr>
                                      <p:tavLst>
                                        <p:tav tm="0">
                                          <p:val>
                                            <p:fltVal val="0.5"/>
                                          </p:val>
                                        </p:tav>
                                        <p:tav tm="100000">
                                          <p:val>
                                            <p:strVal val="#ppt_x"/>
                                          </p:val>
                                        </p:tav>
                                      </p:tavLst>
                                    </p:anim>
                                    <p:anim calcmode="lin" valueType="num">
                                      <p:cBhvr>
                                        <p:cTn id="54" dur="500" fill="hold"/>
                                        <p:tgtEl>
                                          <p:spTgt spid="2">
                                            <p:graphicEl>
                                              <a:dgm id="{AC825C12-AF42-4BA1-AA13-23C63E1A3627}"/>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2">
                                            <p:graphicEl>
                                              <a:dgm id="{A6E77D58-24DC-441B-B8F3-E72D2F642819}"/>
                                            </p:graphicEl>
                                          </p:spTgt>
                                        </p:tgtEl>
                                        <p:attrNameLst>
                                          <p:attrName>style.visibility</p:attrName>
                                        </p:attrNameLst>
                                      </p:cBhvr>
                                      <p:to>
                                        <p:strVal val="visible"/>
                                      </p:to>
                                    </p:set>
                                    <p:anim calcmode="lin" valueType="num">
                                      <p:cBhvr>
                                        <p:cTn id="59" dur="500" fill="hold"/>
                                        <p:tgtEl>
                                          <p:spTgt spid="2">
                                            <p:graphicEl>
                                              <a:dgm id="{A6E77D58-24DC-441B-B8F3-E72D2F642819}"/>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A6E77D58-24DC-441B-B8F3-E72D2F642819}"/>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A6E77D58-24DC-441B-B8F3-E72D2F642819}"/>
                                            </p:graphicEl>
                                          </p:spTgt>
                                        </p:tgtEl>
                                      </p:cBhvr>
                                    </p:animEffect>
                                    <p:anim calcmode="lin" valueType="num">
                                      <p:cBhvr>
                                        <p:cTn id="62" dur="500" fill="hold"/>
                                        <p:tgtEl>
                                          <p:spTgt spid="2">
                                            <p:graphicEl>
                                              <a:dgm id="{A6E77D58-24DC-441B-B8F3-E72D2F642819}"/>
                                            </p:graphicEl>
                                          </p:spTgt>
                                        </p:tgtEl>
                                        <p:attrNameLst>
                                          <p:attrName>ppt_x</p:attrName>
                                        </p:attrNameLst>
                                      </p:cBhvr>
                                      <p:tavLst>
                                        <p:tav tm="0">
                                          <p:val>
                                            <p:fltVal val="0.5"/>
                                          </p:val>
                                        </p:tav>
                                        <p:tav tm="100000">
                                          <p:val>
                                            <p:strVal val="#ppt_x"/>
                                          </p:val>
                                        </p:tav>
                                      </p:tavLst>
                                    </p:anim>
                                    <p:anim calcmode="lin" valueType="num">
                                      <p:cBhvr>
                                        <p:cTn id="63" dur="500" fill="hold"/>
                                        <p:tgtEl>
                                          <p:spTgt spid="2">
                                            <p:graphicEl>
                                              <a:dgm id="{A6E77D58-24DC-441B-B8F3-E72D2F642819}"/>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0-#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0-#ppt_w/2"/>
                                          </p:val>
                                        </p:tav>
                                        <p:tav tm="100000">
                                          <p:val>
                                            <p:strVal val="#ppt_x"/>
                                          </p:val>
                                        </p:tav>
                                      </p:tavLst>
                                    </p:anim>
                                    <p:anim calcmode="lin" valueType="num">
                                      <p:cBhvr additive="base">
                                        <p:cTn id="7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Graphic spid="2" grpId="0" uiExpand="1">
        <p:bldSub>
          <a:bldDgm bld="one"/>
        </p:bldSub>
      </p:bldGraphic>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3000" t="-21000" r="-3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93B9E-557F-35F2-7B83-573811A05BB0}"/>
              </a:ext>
            </a:extLst>
          </p:cNvPr>
          <p:cNvSpPr txBox="1"/>
          <p:nvPr/>
        </p:nvSpPr>
        <p:spPr>
          <a:xfrm>
            <a:off x="269506" y="-57423"/>
            <a:ext cx="8495899" cy="923330"/>
          </a:xfrm>
          <a:prstGeom prst="rect">
            <a:avLst/>
          </a:prstGeom>
          <a:noFill/>
        </p:spPr>
        <p:txBody>
          <a:bodyPr wrap="square">
            <a:spAutoFit/>
            <a:scene3d>
              <a:camera prst="orthographicFront"/>
              <a:lightRig rig="brightRoom" dir="t"/>
            </a:scene3d>
            <a:sp3d extrusionH="57150" contourW="31750" prstMaterial="matte">
              <a:bevelT w="63500" h="12700" prst="angle"/>
              <a:contourClr>
                <a:schemeClr val="tx1"/>
              </a:contourClr>
            </a:sp3d>
          </a:bodyPr>
          <a:lstStyle/>
          <a:p>
            <a:pPr algn="ctr"/>
            <a:r>
              <a:rPr lang="es-ES" sz="5400" b="1" dirty="0">
                <a:solidFill>
                  <a:srgbClr val="F2DB51"/>
                </a:solidFill>
              </a:rPr>
              <a:t>EL NOMBRE DE DIOS </a:t>
            </a:r>
          </a:p>
        </p:txBody>
      </p:sp>
      <p:sp>
        <p:nvSpPr>
          <p:cNvPr id="5" name="CuadroTexto 4">
            <a:extLst>
              <a:ext uri="{FF2B5EF4-FFF2-40B4-BE49-F238E27FC236}">
                <a16:creationId xmlns:a16="http://schemas.microsoft.com/office/drawing/2014/main" id="{ABFC0CFC-35CA-06DA-A091-C9058ECFDA51}"/>
              </a:ext>
            </a:extLst>
          </p:cNvPr>
          <p:cNvSpPr txBox="1"/>
          <p:nvPr/>
        </p:nvSpPr>
        <p:spPr>
          <a:xfrm>
            <a:off x="498907" y="723714"/>
            <a:ext cx="8037096"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“Y respondió Dios a Moisés: YO SOY EL QUE SOY. Y dijo: Así dirás a los hijos de Israel: YO SOY me envió a vosotros” </a:t>
            </a:r>
            <a:r>
              <a:rPr lang="es-ES" sz="1400" b="1" dirty="0">
                <a:solidFill>
                  <a:schemeClr val="accent3">
                    <a:lumMod val="75000"/>
                  </a:schemeClr>
                </a:solidFill>
                <a:latin typeface="Comic Sans MS" panose="030F0702030302020204" pitchFamily="66" charset="0"/>
              </a:rPr>
              <a:t>(Éxodo 3:14)</a:t>
            </a:r>
          </a:p>
        </p:txBody>
      </p:sp>
      <p:sp>
        <p:nvSpPr>
          <p:cNvPr id="6" name="CuadroTexto 5">
            <a:extLst>
              <a:ext uri="{FF2B5EF4-FFF2-40B4-BE49-F238E27FC236}">
                <a16:creationId xmlns:a16="http://schemas.microsoft.com/office/drawing/2014/main" id="{33812773-8959-7201-154B-E18D661734AB}"/>
              </a:ext>
            </a:extLst>
          </p:cNvPr>
          <p:cNvSpPr txBox="1"/>
          <p:nvPr/>
        </p:nvSpPr>
        <p:spPr>
          <a:xfrm>
            <a:off x="5072567" y="1514818"/>
            <a:ext cx="6862657" cy="1323439"/>
          </a:xfrm>
          <a:prstGeom prst="rect">
            <a:avLst/>
          </a:prstGeom>
          <a:noFill/>
        </p:spPr>
        <p:txBody>
          <a:bodyPr wrap="square" rtlCol="0">
            <a:spAutoFit/>
          </a:bodyPr>
          <a:lstStyle/>
          <a:p>
            <a:pPr>
              <a:spcBef>
                <a:spcPts val="600"/>
              </a:spcBef>
            </a:pPr>
            <a:r>
              <a:rPr lang="es-ES" sz="2000" b="1" dirty="0"/>
              <a:t>Cada dios egipcio tenía su nombre, pero Israel adoraba al “Dios Todopoderoso” (</a:t>
            </a:r>
            <a:r>
              <a:rPr lang="es-ES" sz="2000" b="1" dirty="0" err="1"/>
              <a:t>Éx</a:t>
            </a:r>
            <a:r>
              <a:rPr lang="es-ES" sz="2000" b="1" dirty="0"/>
              <a:t>. 6:3 </a:t>
            </a:r>
            <a:r>
              <a:rPr lang="es-ES" sz="1600" b="1" dirty="0" err="1"/>
              <a:t>NVI</a:t>
            </a:r>
            <a:r>
              <a:rPr lang="es-ES" sz="2000" b="1" dirty="0"/>
              <a:t>). Tras siglos de contaminación egipcia, los israelitas querrían saber el nombre de su Libertador (</a:t>
            </a:r>
            <a:r>
              <a:rPr lang="es-ES" sz="2000" b="1" dirty="0" err="1"/>
              <a:t>Éx</a:t>
            </a:r>
            <a:r>
              <a:rPr lang="es-ES" sz="2000" b="1" dirty="0"/>
              <a:t>. 3:13).</a:t>
            </a:r>
          </a:p>
        </p:txBody>
      </p:sp>
      <p:pic>
        <p:nvPicPr>
          <p:cNvPr id="4" name="Imagen 3" descr="Imagen que contiene tabla, celular, cerca, teléfono&#10;&#10;El contenido generado por IA puede ser incorrecto.">
            <a:extLst>
              <a:ext uri="{FF2B5EF4-FFF2-40B4-BE49-F238E27FC236}">
                <a16:creationId xmlns:a16="http://schemas.microsoft.com/office/drawing/2014/main" id="{573DE701-AAB2-3883-47AA-6CAB9B805B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4598" y="164694"/>
            <a:ext cx="3048389" cy="1211311"/>
          </a:xfrm>
          <a:prstGeom prst="rect">
            <a:avLst/>
          </a:prstGeom>
        </p:spPr>
      </p:pic>
      <p:pic>
        <p:nvPicPr>
          <p:cNvPr id="7" name="Imagen 6">
            <a:extLst>
              <a:ext uri="{FF2B5EF4-FFF2-40B4-BE49-F238E27FC236}">
                <a16:creationId xmlns:a16="http://schemas.microsoft.com/office/drawing/2014/main" id="{D18E1F12-1BC2-C364-DD41-45CE51EB6F5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95455" y="4788565"/>
            <a:ext cx="1443576" cy="1910615"/>
          </a:xfrm>
          <a:prstGeom prst="snip2DiagRect">
            <a:avLst>
              <a:gd name="adj1" fmla="val 16669"/>
              <a:gd name="adj2" fmla="val 18003"/>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DE62064D-ABB4-29FA-F45D-957B52F173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8167" y="4788566"/>
            <a:ext cx="1527298" cy="1910615"/>
          </a:xfrm>
          <a:prstGeom prst="snip2DiagRect">
            <a:avLst>
              <a:gd name="adj1" fmla="val 15125"/>
              <a:gd name="adj2" fmla="val 16667"/>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F0BC5F35-0950-C5EF-8E01-CF34BE596AC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11214" y="4788565"/>
            <a:ext cx="1528492" cy="1910615"/>
          </a:xfrm>
          <a:prstGeom prst="snip2DiagRect">
            <a:avLst>
              <a:gd name="adj1" fmla="val 16373"/>
              <a:gd name="adj2" fmla="val 16667"/>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23224DEC-5009-5CE7-0532-BD1F33713953}"/>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28168" y="1465771"/>
            <a:ext cx="4810864" cy="3169319"/>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1A8213CC-66EA-D534-10D0-CF576DAC11FE}"/>
              </a:ext>
            </a:extLst>
          </p:cNvPr>
          <p:cNvSpPr txBox="1"/>
          <p:nvPr/>
        </p:nvSpPr>
        <p:spPr>
          <a:xfrm>
            <a:off x="5072567" y="6069911"/>
            <a:ext cx="6862657" cy="707886"/>
          </a:xfrm>
          <a:prstGeom prst="rect">
            <a:avLst/>
          </a:prstGeom>
          <a:noFill/>
        </p:spPr>
        <p:txBody>
          <a:bodyPr wrap="square">
            <a:spAutoFit/>
          </a:bodyPr>
          <a:lstStyle/>
          <a:p>
            <a:pPr>
              <a:spcBef>
                <a:spcPts val="600"/>
              </a:spcBef>
            </a:pPr>
            <a:r>
              <a:rPr lang="es-ES" sz="2000" b="1" dirty="0"/>
              <a:t>Lo importante es que Dios quiere que lo sintamos cercano, accesible, necesario, amigo íntimo.</a:t>
            </a:r>
          </a:p>
        </p:txBody>
      </p:sp>
      <p:sp>
        <p:nvSpPr>
          <p:cNvPr id="11" name="CuadroTexto 10">
            <a:extLst>
              <a:ext uri="{FF2B5EF4-FFF2-40B4-BE49-F238E27FC236}">
                <a16:creationId xmlns:a16="http://schemas.microsoft.com/office/drawing/2014/main" id="{AED04FDE-8EB8-CEFE-B990-AACEFBA94C22}"/>
              </a:ext>
            </a:extLst>
          </p:cNvPr>
          <p:cNvSpPr txBox="1"/>
          <p:nvPr/>
        </p:nvSpPr>
        <p:spPr>
          <a:xfrm>
            <a:off x="5072567" y="4454084"/>
            <a:ext cx="6830919" cy="1631216"/>
          </a:xfrm>
          <a:prstGeom prst="rect">
            <a:avLst/>
          </a:prstGeom>
          <a:noFill/>
        </p:spPr>
        <p:txBody>
          <a:bodyPr wrap="square">
            <a:spAutoFit/>
          </a:bodyPr>
          <a:lstStyle/>
          <a:p>
            <a:pPr>
              <a:spcBef>
                <a:spcPts val="600"/>
              </a:spcBef>
            </a:pPr>
            <a:r>
              <a:rPr lang="es-ES" sz="2000" b="1" dirty="0"/>
              <a:t>Con el tiempo, la pronunciación de este nombre se perdió. Dios permitió esto porque lo importante no es el nombre en sí, si no su carácter. Él se adapta a nuestras necesidades. Podemos llamarle “Pastor”, “Sanador”, “Proveedor”, “Padre”, …, “Amor”.</a:t>
            </a:r>
          </a:p>
        </p:txBody>
      </p:sp>
      <p:sp>
        <p:nvSpPr>
          <p:cNvPr id="14" name="CuadroTexto 13">
            <a:extLst>
              <a:ext uri="{FF2B5EF4-FFF2-40B4-BE49-F238E27FC236}">
                <a16:creationId xmlns:a16="http://schemas.microsoft.com/office/drawing/2014/main" id="{66A3C665-C148-4B92-E93E-DC1742990BC7}"/>
              </a:ext>
            </a:extLst>
          </p:cNvPr>
          <p:cNvSpPr txBox="1"/>
          <p:nvPr/>
        </p:nvSpPr>
        <p:spPr>
          <a:xfrm>
            <a:off x="5072567" y="2838257"/>
            <a:ext cx="6830919" cy="1631216"/>
          </a:xfrm>
          <a:prstGeom prst="rect">
            <a:avLst/>
          </a:prstGeom>
          <a:noFill/>
        </p:spPr>
        <p:txBody>
          <a:bodyPr wrap="square">
            <a:spAutoFit/>
          </a:bodyPr>
          <a:lstStyle/>
          <a:p>
            <a:pPr>
              <a:spcBef>
                <a:spcPts val="600"/>
              </a:spcBef>
            </a:pPr>
            <a:r>
              <a:rPr lang="es-ES" sz="2000" b="1" dirty="0"/>
              <a:t>Dado que en ese tiempo el nombre estaba relacionado con el carácter de la persona, Dios se presenta con uno de sus principales atributos: </a:t>
            </a:r>
            <a:r>
              <a:rPr lang="es-ES" sz="2000" b="1" i="1" dirty="0"/>
              <a:t>‘</a:t>
            </a:r>
            <a:r>
              <a:rPr lang="es-ES" sz="2000" b="1" i="1" dirty="0" err="1"/>
              <a:t>ehyeh</a:t>
            </a:r>
            <a:r>
              <a:rPr lang="es-ES" sz="2000" b="1" dirty="0"/>
              <a:t> (ser/estar). Dios es Eterno, siempre ha sido/estado, es/está y siempre será/estará. Él es “YO SOY” (</a:t>
            </a:r>
            <a:r>
              <a:rPr lang="es-ES" sz="2000" b="1" dirty="0" err="1"/>
              <a:t>Éx</a:t>
            </a:r>
            <a:r>
              <a:rPr lang="es-ES" sz="2000" b="1" dirty="0"/>
              <a:t>. 3:14).</a:t>
            </a:r>
          </a:p>
        </p:txBody>
      </p:sp>
    </p:spTree>
    <p:extLst>
      <p:ext uri="{BB962C8B-B14F-4D97-AF65-F5344CB8AC3E}">
        <p14:creationId xmlns:p14="http://schemas.microsoft.com/office/powerpoint/2010/main" val="113639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outVertical)">
                                      <p:cBhvr>
                                        <p:cTn id="38" dur="500"/>
                                        <p:tgtEl>
                                          <p:spTgt spid="13"/>
                                        </p:tgtEl>
                                      </p:cBhvr>
                                    </p:animEffect>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500"/>
                                        <p:tgtEl>
                                          <p:spTgt spid="9"/>
                                        </p:tgtEl>
                                      </p:cBhvr>
                                    </p:animEffect>
                                  </p:childTnLst>
                                </p:cTn>
                              </p:par>
                              <p:par>
                                <p:cTn id="43" presetID="22" presetClass="entr" presetSubtype="8"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3E081A-620E-E9A8-2AA8-DF3F60ED5B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90CBBBF-67E9-204E-1C44-F6B18B504046}"/>
              </a:ext>
            </a:extLst>
          </p:cNvPr>
          <p:cNvSpPr txBox="1"/>
          <p:nvPr/>
        </p:nvSpPr>
        <p:spPr>
          <a:xfrm>
            <a:off x="2107934" y="5633475"/>
            <a:ext cx="7122694" cy="1107996"/>
          </a:xfrm>
          <a:prstGeom prst="rect">
            <a:avLst/>
          </a:prstGeom>
          <a:noFill/>
        </p:spPr>
        <p:txBody>
          <a:bodyPr wrap="square">
            <a:prstTxWarp prst="textTriangleInverted">
              <a:avLst/>
            </a:prstTxWarp>
            <a:spAutoFit/>
          </a:bodyPr>
          <a:lstStyle/>
          <a:p>
            <a:pPr algn="ctr"/>
            <a:r>
              <a:rPr lang="es-ES" sz="5400" b="1" spc="50" dirty="0">
                <a:ln w="0"/>
                <a:solidFill>
                  <a:srgbClr val="A8A400"/>
                </a:solidFill>
                <a:effectLst>
                  <a:glow rad="63500">
                    <a:schemeClr val="bg2">
                      <a:lumMod val="20000"/>
                      <a:lumOff val="80000"/>
                    </a:schemeClr>
                  </a:glow>
                  <a:innerShdw blurRad="63500" dist="50800" dir="13500000">
                    <a:srgbClr val="000000">
                      <a:alpha val="50000"/>
                    </a:srgbClr>
                  </a:innerShdw>
                </a:effectLst>
              </a:rPr>
              <a:t>CUMPLIR LA MISIÓN</a:t>
            </a:r>
          </a:p>
        </p:txBody>
      </p:sp>
    </p:spTree>
    <p:extLst>
      <p:ext uri="{BB962C8B-B14F-4D97-AF65-F5344CB8AC3E}">
        <p14:creationId xmlns:p14="http://schemas.microsoft.com/office/powerpoint/2010/main" val="1578008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080EB66-BA7F-96DA-67EA-6E861944C2FE}"/>
              </a:ext>
            </a:extLst>
          </p:cNvPr>
          <p:cNvSpPr/>
          <p:nvPr/>
        </p:nvSpPr>
        <p:spPr>
          <a:xfrm>
            <a:off x="314327" y="2691109"/>
            <a:ext cx="2295527"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“¿Quién soy yo?” (</a:t>
            </a:r>
            <a:r>
              <a:rPr lang="es-ES" b="1" dirty="0" err="1">
                <a:solidFill>
                  <a:schemeClr val="tx1"/>
                </a:solidFill>
              </a:rPr>
              <a:t>Éx</a:t>
            </a:r>
            <a:r>
              <a:rPr lang="es-ES" b="1" dirty="0">
                <a:solidFill>
                  <a:schemeClr val="tx1"/>
                </a:solidFill>
              </a:rPr>
              <a:t>. 3:11)</a:t>
            </a:r>
          </a:p>
        </p:txBody>
      </p:sp>
      <p:sp>
        <p:nvSpPr>
          <p:cNvPr id="3" name="CuadroTexto 2">
            <a:extLst>
              <a:ext uri="{FF2B5EF4-FFF2-40B4-BE49-F238E27FC236}">
                <a16:creationId xmlns:a16="http://schemas.microsoft.com/office/drawing/2014/main" id="{64BB0ED4-C566-F2DC-73AD-8F9761FB7F7D}"/>
              </a:ext>
            </a:extLst>
          </p:cNvPr>
          <p:cNvSpPr txBox="1"/>
          <p:nvPr/>
        </p:nvSpPr>
        <p:spPr>
          <a:xfrm>
            <a:off x="1" y="0"/>
            <a:ext cx="9172876"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chemeClr val="accent3"/>
                </a:solidFill>
              </a:rPr>
              <a:t>EXCUSAS Y MÁS EXCUSAS </a:t>
            </a:r>
          </a:p>
        </p:txBody>
      </p:sp>
      <p:sp>
        <p:nvSpPr>
          <p:cNvPr id="5" name="CuadroTexto 4">
            <a:extLst>
              <a:ext uri="{FF2B5EF4-FFF2-40B4-BE49-F238E27FC236}">
                <a16:creationId xmlns:a16="http://schemas.microsoft.com/office/drawing/2014/main" id="{7B75967F-311C-DA56-52F6-6D11484D980A}"/>
              </a:ext>
            </a:extLst>
          </p:cNvPr>
          <p:cNvSpPr txBox="1"/>
          <p:nvPr/>
        </p:nvSpPr>
        <p:spPr>
          <a:xfrm>
            <a:off x="0" y="645616"/>
            <a:ext cx="9991023"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“—SEÑOR—insistió Moisés—, te ruego que envíes a alguna otra persona” </a:t>
            </a:r>
            <a:r>
              <a:rPr lang="es-ES" sz="1400" b="1" dirty="0">
                <a:solidFill>
                  <a:schemeClr val="accent1">
                    <a:lumMod val="75000"/>
                  </a:schemeClr>
                </a:solidFill>
                <a:latin typeface="Comic Sans MS" panose="030F0702030302020204" pitchFamily="66" charset="0"/>
              </a:rPr>
              <a:t>(Éxodo 4:13 </a:t>
            </a:r>
            <a:r>
              <a:rPr lang="es-ES" sz="1100" b="1" dirty="0" err="1">
                <a:solidFill>
                  <a:schemeClr val="accent1">
                    <a:lumMod val="75000"/>
                  </a:schemeClr>
                </a:solidFill>
                <a:latin typeface="Comic Sans MS" panose="030F0702030302020204" pitchFamily="66" charset="0"/>
              </a:rPr>
              <a:t>NVI</a:t>
            </a:r>
            <a:r>
              <a:rPr lang="es-ES" sz="1400" b="1" dirty="0">
                <a:solidFill>
                  <a:schemeClr val="accent1">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E0E733AF-CC39-5464-05C7-51AE8CF6782E}"/>
              </a:ext>
            </a:extLst>
          </p:cNvPr>
          <p:cNvSpPr txBox="1"/>
          <p:nvPr/>
        </p:nvSpPr>
        <p:spPr>
          <a:xfrm>
            <a:off x="3379802" y="1215835"/>
            <a:ext cx="6375133" cy="1323439"/>
          </a:xfrm>
          <a:prstGeom prst="rect">
            <a:avLst/>
          </a:prstGeom>
          <a:noFill/>
        </p:spPr>
        <p:txBody>
          <a:bodyPr wrap="square" rtlCol="0">
            <a:spAutoFit/>
          </a:bodyPr>
          <a:lstStyle/>
          <a:p>
            <a:pPr>
              <a:spcBef>
                <a:spcPts val="600"/>
              </a:spcBef>
            </a:pPr>
            <a:r>
              <a:rPr lang="es-ES" sz="2000" b="1" dirty="0"/>
              <a:t>Antes de admitir claramente que no quería cumplir la misión que Dios le encomendaba, Moisés presentó cuatro excusas “perfectas” para rechazarla. Ante cada excusa, Dios le contestó con una promesa.</a:t>
            </a:r>
          </a:p>
        </p:txBody>
      </p:sp>
      <p:sp>
        <p:nvSpPr>
          <p:cNvPr id="9" name="CuadroTexto 8">
            <a:extLst>
              <a:ext uri="{FF2B5EF4-FFF2-40B4-BE49-F238E27FC236}">
                <a16:creationId xmlns:a16="http://schemas.microsoft.com/office/drawing/2014/main" id="{F9E0B21C-812C-44CB-4936-93C7D5DE0197}"/>
              </a:ext>
            </a:extLst>
          </p:cNvPr>
          <p:cNvSpPr txBox="1"/>
          <p:nvPr/>
        </p:nvSpPr>
        <p:spPr>
          <a:xfrm>
            <a:off x="304798" y="6370114"/>
            <a:ext cx="11572875" cy="4001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Finalmente, Dios dijo a Moisés: “Basta de excusas; puedes hacerlo, y lo harás” (</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4:14-17).</a:t>
            </a:r>
          </a:p>
        </p:txBody>
      </p:sp>
      <p:pic>
        <p:nvPicPr>
          <p:cNvPr id="4" name="Imagen 3" descr="Imagen que contiene roca, parado, grande, rocoso&#10;&#10;El contenido generado por IA puede ser incorrecto.">
            <a:extLst>
              <a:ext uri="{FF2B5EF4-FFF2-40B4-BE49-F238E27FC236}">
                <a16:creationId xmlns:a16="http://schemas.microsoft.com/office/drawing/2014/main" id="{701B648F-8E45-2F80-34DF-C194B8061591}"/>
              </a:ext>
            </a:extLst>
          </p:cNvPr>
          <p:cNvPicPr>
            <a:picLocks noChangeAspect="1"/>
          </p:cNvPicPr>
          <p:nvPr/>
        </p:nvPicPr>
        <p:blipFill rotWithShape="1">
          <a:blip r:embed="rId3">
            <a:extLst>
              <a:ext uri="{28A0092B-C50C-407E-A947-70E740481C1C}">
                <a14:useLocalDpi xmlns:a14="http://schemas.microsoft.com/office/drawing/2010/main"/>
              </a:ext>
            </a:extLst>
          </a:blip>
          <a:srcRect t="5022" b="21943"/>
          <a:stretch>
            <a:fillRect/>
          </a:stretch>
        </p:blipFill>
        <p:spPr>
          <a:xfrm>
            <a:off x="535806" y="1113222"/>
            <a:ext cx="2607908" cy="1429369"/>
          </a:xfrm>
          <a:prstGeom prst="rect">
            <a:avLst/>
          </a:prstGeom>
          <a:ln w="57150" cap="rnd">
            <a:solidFill>
              <a:schemeClr val="accent5">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243BB8A5-2920-4C0A-9518-6B2F927C1FD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2352" t="8851" r="2352"/>
          <a:stretch>
            <a:fillRect/>
          </a:stretch>
        </p:blipFill>
        <p:spPr>
          <a:xfrm>
            <a:off x="10039148" y="173254"/>
            <a:ext cx="1986462" cy="2342483"/>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7" name="Rectángulo 6">
            <a:extLst>
              <a:ext uri="{FF2B5EF4-FFF2-40B4-BE49-F238E27FC236}">
                <a16:creationId xmlns:a16="http://schemas.microsoft.com/office/drawing/2014/main" id="{A38CCAC5-FB54-CD4D-3C4C-C3953141FEDD}"/>
              </a:ext>
            </a:extLst>
          </p:cNvPr>
          <p:cNvSpPr/>
          <p:nvPr/>
        </p:nvSpPr>
        <p:spPr>
          <a:xfrm>
            <a:off x="2619384" y="2687792"/>
            <a:ext cx="2133592"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“Yo estaré contigo” (</a:t>
            </a:r>
            <a:r>
              <a:rPr lang="es-ES" b="1" dirty="0" err="1">
                <a:solidFill>
                  <a:schemeClr val="tx1"/>
                </a:solidFill>
              </a:rPr>
              <a:t>Éx</a:t>
            </a:r>
            <a:r>
              <a:rPr lang="es-ES" b="1" dirty="0">
                <a:solidFill>
                  <a:schemeClr val="tx1"/>
                </a:solidFill>
              </a:rPr>
              <a:t>. 3:12)</a:t>
            </a:r>
          </a:p>
        </p:txBody>
      </p:sp>
      <p:sp>
        <p:nvSpPr>
          <p:cNvPr id="11" name="Rectángulo 10">
            <a:extLst>
              <a:ext uri="{FF2B5EF4-FFF2-40B4-BE49-F238E27FC236}">
                <a16:creationId xmlns:a16="http://schemas.microsoft.com/office/drawing/2014/main" id="{CCEDFD7E-F465-A30B-EC0E-A6E4B2C63079}"/>
              </a:ext>
            </a:extLst>
          </p:cNvPr>
          <p:cNvSpPr/>
          <p:nvPr/>
        </p:nvSpPr>
        <p:spPr>
          <a:xfrm>
            <a:off x="4772035" y="2687792"/>
            <a:ext cx="7105638"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solidFill>
                  <a:schemeClr val="tx1"/>
                </a:solidFill>
              </a:rPr>
              <a:t>El poder para cumplir la comisión divina no reside en nosotros, sino en el hecho de que Dios nos capacita. Él estará con nosotros como lo estuvo con Moisés.</a:t>
            </a:r>
          </a:p>
        </p:txBody>
      </p:sp>
      <p:sp>
        <p:nvSpPr>
          <p:cNvPr id="12" name="Rectángulo 11">
            <a:extLst>
              <a:ext uri="{FF2B5EF4-FFF2-40B4-BE49-F238E27FC236}">
                <a16:creationId xmlns:a16="http://schemas.microsoft.com/office/drawing/2014/main" id="{7B327682-B362-EDB2-82FA-EFC47127529C}"/>
              </a:ext>
            </a:extLst>
          </p:cNvPr>
          <p:cNvSpPr/>
          <p:nvPr/>
        </p:nvSpPr>
        <p:spPr>
          <a:xfrm>
            <a:off x="304798" y="3607346"/>
            <a:ext cx="2295527"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“¿Cuál es tu nombre?” (</a:t>
            </a:r>
            <a:r>
              <a:rPr lang="es-ES" b="1" dirty="0" err="1">
                <a:solidFill>
                  <a:schemeClr val="tx1"/>
                </a:solidFill>
              </a:rPr>
              <a:t>Éx</a:t>
            </a:r>
            <a:r>
              <a:rPr lang="es-ES" b="1" dirty="0">
                <a:solidFill>
                  <a:schemeClr val="tx1"/>
                </a:solidFill>
              </a:rPr>
              <a:t>. 3:13)</a:t>
            </a:r>
          </a:p>
        </p:txBody>
      </p:sp>
      <p:sp>
        <p:nvSpPr>
          <p:cNvPr id="13" name="Rectángulo 12">
            <a:extLst>
              <a:ext uri="{FF2B5EF4-FFF2-40B4-BE49-F238E27FC236}">
                <a16:creationId xmlns:a16="http://schemas.microsoft.com/office/drawing/2014/main" id="{57E59527-4E71-4F45-4112-341FEF244066}"/>
              </a:ext>
            </a:extLst>
          </p:cNvPr>
          <p:cNvSpPr/>
          <p:nvPr/>
        </p:nvSpPr>
        <p:spPr>
          <a:xfrm>
            <a:off x="2609855" y="3604029"/>
            <a:ext cx="2133592"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“Yo soy el que soy” (</a:t>
            </a:r>
            <a:r>
              <a:rPr lang="es-ES" b="1" dirty="0" err="1">
                <a:solidFill>
                  <a:schemeClr val="tx1"/>
                </a:solidFill>
              </a:rPr>
              <a:t>Éx</a:t>
            </a:r>
            <a:r>
              <a:rPr lang="es-ES" b="1" dirty="0">
                <a:solidFill>
                  <a:schemeClr val="tx1"/>
                </a:solidFill>
              </a:rPr>
              <a:t>. 3:14)</a:t>
            </a:r>
          </a:p>
        </p:txBody>
      </p:sp>
      <p:sp>
        <p:nvSpPr>
          <p:cNvPr id="14" name="Rectángulo 13">
            <a:extLst>
              <a:ext uri="{FF2B5EF4-FFF2-40B4-BE49-F238E27FC236}">
                <a16:creationId xmlns:a16="http://schemas.microsoft.com/office/drawing/2014/main" id="{59960AB2-EEF8-C7E0-5113-F84FFC34197E}"/>
              </a:ext>
            </a:extLst>
          </p:cNvPr>
          <p:cNvSpPr/>
          <p:nvPr/>
        </p:nvSpPr>
        <p:spPr>
          <a:xfrm>
            <a:off x="4762506" y="3604029"/>
            <a:ext cx="7105638"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solidFill>
                  <a:schemeClr val="tx1"/>
                </a:solidFill>
              </a:rPr>
              <a:t>Dios es veraz, eterno y personal; quien promete, y cumple siempre sus promesas; atemporal; siempre fiable.</a:t>
            </a:r>
          </a:p>
        </p:txBody>
      </p:sp>
      <p:sp>
        <p:nvSpPr>
          <p:cNvPr id="15" name="Rectángulo 14">
            <a:extLst>
              <a:ext uri="{FF2B5EF4-FFF2-40B4-BE49-F238E27FC236}">
                <a16:creationId xmlns:a16="http://schemas.microsoft.com/office/drawing/2014/main" id="{D82CF238-F492-56D7-5882-14FD7440F9B1}"/>
              </a:ext>
            </a:extLst>
          </p:cNvPr>
          <p:cNvSpPr/>
          <p:nvPr/>
        </p:nvSpPr>
        <p:spPr>
          <a:xfrm>
            <a:off x="304798" y="4511649"/>
            <a:ext cx="2295527"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“Ellos no me creerán, ni oirán mi voz” (</a:t>
            </a:r>
            <a:r>
              <a:rPr lang="es-ES" b="1" dirty="0" err="1">
                <a:solidFill>
                  <a:schemeClr val="tx1"/>
                </a:solidFill>
              </a:rPr>
              <a:t>Éx</a:t>
            </a:r>
            <a:r>
              <a:rPr lang="es-ES" b="1" dirty="0">
                <a:solidFill>
                  <a:schemeClr val="tx1"/>
                </a:solidFill>
              </a:rPr>
              <a:t>. 4:1)</a:t>
            </a:r>
          </a:p>
        </p:txBody>
      </p:sp>
      <p:sp>
        <p:nvSpPr>
          <p:cNvPr id="16" name="Rectángulo 15">
            <a:extLst>
              <a:ext uri="{FF2B5EF4-FFF2-40B4-BE49-F238E27FC236}">
                <a16:creationId xmlns:a16="http://schemas.microsoft.com/office/drawing/2014/main" id="{9306C756-0AF9-5657-5EA9-520D44A39307}"/>
              </a:ext>
            </a:extLst>
          </p:cNvPr>
          <p:cNvSpPr/>
          <p:nvPr/>
        </p:nvSpPr>
        <p:spPr>
          <a:xfrm>
            <a:off x="2609855" y="4508332"/>
            <a:ext cx="2133592"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“Te creerán por las señales que harás” (</a:t>
            </a:r>
            <a:r>
              <a:rPr lang="es-ES" b="1" dirty="0" err="1">
                <a:solidFill>
                  <a:schemeClr val="tx1"/>
                </a:solidFill>
              </a:rPr>
              <a:t>Éx</a:t>
            </a:r>
            <a:r>
              <a:rPr lang="es-ES" b="1" dirty="0">
                <a:solidFill>
                  <a:schemeClr val="tx1"/>
                </a:solidFill>
              </a:rPr>
              <a:t>. 4:8)</a:t>
            </a:r>
          </a:p>
        </p:txBody>
      </p:sp>
      <p:sp>
        <p:nvSpPr>
          <p:cNvPr id="17" name="Rectángulo 16">
            <a:extLst>
              <a:ext uri="{FF2B5EF4-FFF2-40B4-BE49-F238E27FC236}">
                <a16:creationId xmlns:a16="http://schemas.microsoft.com/office/drawing/2014/main" id="{E9FD6A89-A096-2346-5B63-CB865F1E1AB0}"/>
              </a:ext>
            </a:extLst>
          </p:cNvPr>
          <p:cNvSpPr/>
          <p:nvPr/>
        </p:nvSpPr>
        <p:spPr>
          <a:xfrm>
            <a:off x="4762506" y="4508332"/>
            <a:ext cx="7105638"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solidFill>
                  <a:schemeClr val="tx1"/>
                </a:solidFill>
              </a:rPr>
              <a:t>Dios le dio poder a Moisés para hacer milagros, y actuó en el corazón del pueblo para que creyesen en esos milagros. Jesús también prometió hacer lo mismo con nosotros (Mr. 16:17-18)</a:t>
            </a:r>
          </a:p>
        </p:txBody>
      </p:sp>
      <p:sp>
        <p:nvSpPr>
          <p:cNvPr id="18" name="Rectángulo 17">
            <a:extLst>
              <a:ext uri="{FF2B5EF4-FFF2-40B4-BE49-F238E27FC236}">
                <a16:creationId xmlns:a16="http://schemas.microsoft.com/office/drawing/2014/main" id="{30249395-752D-C64F-968A-76790E9649AB}"/>
              </a:ext>
            </a:extLst>
          </p:cNvPr>
          <p:cNvSpPr/>
          <p:nvPr/>
        </p:nvSpPr>
        <p:spPr>
          <a:xfrm>
            <a:off x="295269" y="5427886"/>
            <a:ext cx="2295527"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“Nunca he sido hombre de fácil palabra” (</a:t>
            </a:r>
            <a:r>
              <a:rPr lang="es-ES" b="1" dirty="0" err="1">
                <a:solidFill>
                  <a:schemeClr val="tx1"/>
                </a:solidFill>
              </a:rPr>
              <a:t>Éx</a:t>
            </a:r>
            <a:r>
              <a:rPr lang="es-ES" b="1" dirty="0">
                <a:solidFill>
                  <a:schemeClr val="tx1"/>
                </a:solidFill>
              </a:rPr>
              <a:t>. 4:10)</a:t>
            </a:r>
          </a:p>
        </p:txBody>
      </p:sp>
      <p:sp>
        <p:nvSpPr>
          <p:cNvPr id="19" name="Rectángulo 18">
            <a:extLst>
              <a:ext uri="{FF2B5EF4-FFF2-40B4-BE49-F238E27FC236}">
                <a16:creationId xmlns:a16="http://schemas.microsoft.com/office/drawing/2014/main" id="{CCBFE70E-9E06-5351-BC22-BF65FC7FB13E}"/>
              </a:ext>
            </a:extLst>
          </p:cNvPr>
          <p:cNvSpPr/>
          <p:nvPr/>
        </p:nvSpPr>
        <p:spPr>
          <a:xfrm>
            <a:off x="2600326" y="5424569"/>
            <a:ext cx="2133592"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“Te enseñaré lo que hayas de hablar” (</a:t>
            </a:r>
            <a:r>
              <a:rPr lang="es-ES" b="1" dirty="0" err="1">
                <a:solidFill>
                  <a:schemeClr val="tx1"/>
                </a:solidFill>
              </a:rPr>
              <a:t>Éx</a:t>
            </a:r>
            <a:r>
              <a:rPr lang="es-ES" b="1" dirty="0">
                <a:solidFill>
                  <a:schemeClr val="tx1"/>
                </a:solidFill>
              </a:rPr>
              <a:t>. 4:12)</a:t>
            </a:r>
          </a:p>
        </p:txBody>
      </p:sp>
      <p:sp>
        <p:nvSpPr>
          <p:cNvPr id="20" name="Rectángulo 19">
            <a:extLst>
              <a:ext uri="{FF2B5EF4-FFF2-40B4-BE49-F238E27FC236}">
                <a16:creationId xmlns:a16="http://schemas.microsoft.com/office/drawing/2014/main" id="{43D43C2B-AEBB-CFDB-241E-C7BA7CC84D28}"/>
              </a:ext>
            </a:extLst>
          </p:cNvPr>
          <p:cNvSpPr/>
          <p:nvPr/>
        </p:nvSpPr>
        <p:spPr>
          <a:xfrm>
            <a:off x="4752977" y="5424569"/>
            <a:ext cx="7105638"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solidFill>
                  <a:schemeClr val="tx1"/>
                </a:solidFill>
              </a:rPr>
              <a:t>El que ha creado la lengua nos dará las palabras necesarias en el momento necesario (</a:t>
            </a:r>
            <a:r>
              <a:rPr lang="es-ES" b="1" dirty="0" err="1">
                <a:solidFill>
                  <a:schemeClr val="tx1"/>
                </a:solidFill>
              </a:rPr>
              <a:t>Éx</a:t>
            </a:r>
            <a:r>
              <a:rPr lang="es-ES" b="1" dirty="0">
                <a:solidFill>
                  <a:schemeClr val="tx1"/>
                </a:solidFill>
              </a:rPr>
              <a:t>. 4:11; </a:t>
            </a:r>
            <a:r>
              <a:rPr lang="es-ES" b="1" dirty="0" err="1">
                <a:solidFill>
                  <a:schemeClr val="tx1"/>
                </a:solidFill>
              </a:rPr>
              <a:t>Lc</a:t>
            </a:r>
            <a:r>
              <a:rPr lang="es-ES" b="1" dirty="0">
                <a:solidFill>
                  <a:schemeClr val="tx1"/>
                </a:solidFill>
              </a:rPr>
              <a:t>. 12:11-12)</a:t>
            </a:r>
          </a:p>
        </p:txBody>
      </p:sp>
    </p:spTree>
    <p:extLst>
      <p:ext uri="{BB962C8B-B14F-4D97-AF65-F5344CB8AC3E}">
        <p14:creationId xmlns:p14="http://schemas.microsoft.com/office/powerpoint/2010/main" val="81262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ppt_h/2"/>
                                          </p:val>
                                        </p:tav>
                                        <p:tav tm="100000">
                                          <p:val>
                                            <p:strVal val="#ppt_y"/>
                                          </p:val>
                                        </p:tav>
                                      </p:tavLst>
                                    </p:anim>
                                    <p:anim calcmode="lin" valueType="num">
                                      <p:cBhvr>
                                        <p:cTn id="18" dur="500" fill="hold"/>
                                        <p:tgtEl>
                                          <p:spTgt spid="4"/>
                                        </p:tgtEl>
                                        <p:attrNameLst>
                                          <p:attrName>ppt_w</p:attrName>
                                        </p:attrNameLst>
                                      </p:cBhvr>
                                      <p:tavLst>
                                        <p:tav tm="0">
                                          <p:val>
                                            <p:strVal val="#ppt_w"/>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45">
                                          <p:stCondLst>
                                            <p:cond delay="0"/>
                                          </p:stCondLst>
                                        </p:cTn>
                                        <p:tgtEl>
                                          <p:spTgt spid="5"/>
                                        </p:tgtEl>
                                      </p:cBhvr>
                                    </p:animEffect>
                                    <p:anim calcmode="lin" valueType="num">
                                      <p:cBhvr>
                                        <p:cTn id="24"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9" dur="7">
                                          <p:stCondLst>
                                            <p:cond delay="162"/>
                                          </p:stCondLst>
                                        </p:cTn>
                                        <p:tgtEl>
                                          <p:spTgt spid="5"/>
                                        </p:tgtEl>
                                      </p:cBhvr>
                                      <p:to x="100000" y="60000"/>
                                    </p:animScale>
                                    <p:animScale>
                                      <p:cBhvr>
                                        <p:cTn id="30" dur="41" decel="50000">
                                          <p:stCondLst>
                                            <p:cond delay="169"/>
                                          </p:stCondLst>
                                        </p:cTn>
                                        <p:tgtEl>
                                          <p:spTgt spid="5"/>
                                        </p:tgtEl>
                                      </p:cBhvr>
                                      <p:to x="100000" y="100000"/>
                                    </p:animScale>
                                    <p:animScale>
                                      <p:cBhvr>
                                        <p:cTn id="31" dur="7">
                                          <p:stCondLst>
                                            <p:cond delay="328"/>
                                          </p:stCondLst>
                                        </p:cTn>
                                        <p:tgtEl>
                                          <p:spTgt spid="5"/>
                                        </p:tgtEl>
                                      </p:cBhvr>
                                      <p:to x="100000" y="80000"/>
                                    </p:animScale>
                                    <p:animScale>
                                      <p:cBhvr>
                                        <p:cTn id="32" dur="41" decel="50000">
                                          <p:stCondLst>
                                            <p:cond delay="335"/>
                                          </p:stCondLst>
                                        </p:cTn>
                                        <p:tgtEl>
                                          <p:spTgt spid="5"/>
                                        </p:tgtEl>
                                      </p:cBhvr>
                                      <p:to x="100000" y="100000"/>
                                    </p:animScale>
                                    <p:animScale>
                                      <p:cBhvr>
                                        <p:cTn id="33" dur="7">
                                          <p:stCondLst>
                                            <p:cond delay="410"/>
                                          </p:stCondLst>
                                        </p:cTn>
                                        <p:tgtEl>
                                          <p:spTgt spid="5"/>
                                        </p:tgtEl>
                                      </p:cBhvr>
                                      <p:to x="100000" y="90000"/>
                                    </p:animScale>
                                    <p:animScale>
                                      <p:cBhvr>
                                        <p:cTn id="34" dur="41" decel="50000">
                                          <p:stCondLst>
                                            <p:cond delay="417"/>
                                          </p:stCondLst>
                                        </p:cTn>
                                        <p:tgtEl>
                                          <p:spTgt spid="5"/>
                                        </p:tgtEl>
                                      </p:cBhvr>
                                      <p:to x="100000" y="100000"/>
                                    </p:animScale>
                                    <p:animScale>
                                      <p:cBhvr>
                                        <p:cTn id="35" dur="7">
                                          <p:stCondLst>
                                            <p:cond delay="452"/>
                                          </p:stCondLst>
                                        </p:cTn>
                                        <p:tgtEl>
                                          <p:spTgt spid="5"/>
                                        </p:tgtEl>
                                      </p:cBhvr>
                                      <p:to x="100000" y="95000"/>
                                    </p:animScale>
                                    <p:animScale>
                                      <p:cBhvr>
                                        <p:cTn id="36" dur="41" decel="50000">
                                          <p:stCondLst>
                                            <p:cond delay="459"/>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 calcmode="lin" valueType="num">
                                      <p:cBhvr>
                                        <p:cTn id="55" dur="500" fill="hold"/>
                                        <p:tgtEl>
                                          <p:spTgt spid="2"/>
                                        </p:tgtEl>
                                        <p:attrNameLst>
                                          <p:attrName>style.rotation</p:attrName>
                                        </p:attrNameLst>
                                      </p:cBhvr>
                                      <p:tavLst>
                                        <p:tav tm="0">
                                          <p:val>
                                            <p:fltVal val="360"/>
                                          </p:val>
                                        </p:tav>
                                        <p:tav tm="100000">
                                          <p:val>
                                            <p:fltVal val="0"/>
                                          </p:val>
                                        </p:tav>
                                      </p:tavLst>
                                    </p:anim>
                                    <p:animEffect transition="in" filter="fad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 calcmode="lin" valueType="num">
                                      <p:cBhvr>
                                        <p:cTn id="63" dur="500" fill="hold"/>
                                        <p:tgtEl>
                                          <p:spTgt spid="7"/>
                                        </p:tgtEl>
                                        <p:attrNameLst>
                                          <p:attrName>style.rotation</p:attrName>
                                        </p:attrNameLst>
                                      </p:cBhvr>
                                      <p:tavLst>
                                        <p:tav tm="0">
                                          <p:val>
                                            <p:fltVal val="360"/>
                                          </p:val>
                                        </p:tav>
                                        <p:tav tm="100000">
                                          <p:val>
                                            <p:fltVal val="0"/>
                                          </p:val>
                                        </p:tav>
                                      </p:tavLst>
                                    </p:anim>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anim calcmode="lin" valueType="num">
                                      <p:cBhvr>
                                        <p:cTn id="76" dur="500" fill="hold"/>
                                        <p:tgtEl>
                                          <p:spTgt spid="12"/>
                                        </p:tgtEl>
                                        <p:attrNameLst>
                                          <p:attrName>style.rotation</p:attrName>
                                        </p:attrNameLst>
                                      </p:cBhvr>
                                      <p:tavLst>
                                        <p:tav tm="0">
                                          <p:val>
                                            <p:fltVal val="360"/>
                                          </p:val>
                                        </p:tav>
                                        <p:tav tm="100000">
                                          <p:val>
                                            <p:fltVal val="0"/>
                                          </p:val>
                                        </p:tav>
                                      </p:tavLst>
                                    </p:anim>
                                    <p:animEffect transition="in" filter="fade">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style.rotation</p:attrName>
                                        </p:attrNameLst>
                                      </p:cBhvr>
                                      <p:tavLst>
                                        <p:tav tm="0">
                                          <p:val>
                                            <p:fltVal val="360"/>
                                          </p:val>
                                        </p:tav>
                                        <p:tav tm="100000">
                                          <p:val>
                                            <p:fltVal val="0"/>
                                          </p:val>
                                        </p:tav>
                                      </p:tavLst>
                                    </p:anim>
                                    <p:animEffect transition="in" filter="fade">
                                      <p:cBhvr>
                                        <p:cTn id="85" dur="500"/>
                                        <p:tgtEl>
                                          <p:spTgt spid="1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5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49" presetClass="entr" presetSubtype="0" decel="10000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p:cTn id="95" dur="500" fill="hold"/>
                                        <p:tgtEl>
                                          <p:spTgt spid="15"/>
                                        </p:tgtEl>
                                        <p:attrNameLst>
                                          <p:attrName>ppt_w</p:attrName>
                                        </p:attrNameLst>
                                      </p:cBhvr>
                                      <p:tavLst>
                                        <p:tav tm="0">
                                          <p:val>
                                            <p:fltVal val="0"/>
                                          </p:val>
                                        </p:tav>
                                        <p:tav tm="100000">
                                          <p:val>
                                            <p:strVal val="#ppt_w"/>
                                          </p:val>
                                        </p:tav>
                                      </p:tavLst>
                                    </p:anim>
                                    <p:anim calcmode="lin" valueType="num">
                                      <p:cBhvr>
                                        <p:cTn id="96" dur="500" fill="hold"/>
                                        <p:tgtEl>
                                          <p:spTgt spid="15"/>
                                        </p:tgtEl>
                                        <p:attrNameLst>
                                          <p:attrName>ppt_h</p:attrName>
                                        </p:attrNameLst>
                                      </p:cBhvr>
                                      <p:tavLst>
                                        <p:tav tm="0">
                                          <p:val>
                                            <p:fltVal val="0"/>
                                          </p:val>
                                        </p:tav>
                                        <p:tav tm="100000">
                                          <p:val>
                                            <p:strVal val="#ppt_h"/>
                                          </p:val>
                                        </p:tav>
                                      </p:tavLst>
                                    </p:anim>
                                    <p:anim calcmode="lin" valueType="num">
                                      <p:cBhvr>
                                        <p:cTn id="97" dur="500" fill="hold"/>
                                        <p:tgtEl>
                                          <p:spTgt spid="15"/>
                                        </p:tgtEl>
                                        <p:attrNameLst>
                                          <p:attrName>style.rotation</p:attrName>
                                        </p:attrNameLst>
                                      </p:cBhvr>
                                      <p:tavLst>
                                        <p:tav tm="0">
                                          <p:val>
                                            <p:fltVal val="360"/>
                                          </p:val>
                                        </p:tav>
                                        <p:tav tm="100000">
                                          <p:val>
                                            <p:fltVal val="0"/>
                                          </p:val>
                                        </p:tav>
                                      </p:tavLst>
                                    </p:anim>
                                    <p:animEffect transition="in" filter="fade">
                                      <p:cBhvr>
                                        <p:cTn id="98" dur="5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49" presetClass="entr" presetSubtype="0" decel="10000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fill="hold"/>
                                        <p:tgtEl>
                                          <p:spTgt spid="16"/>
                                        </p:tgtEl>
                                        <p:attrNameLst>
                                          <p:attrName>ppt_w</p:attrName>
                                        </p:attrNameLst>
                                      </p:cBhvr>
                                      <p:tavLst>
                                        <p:tav tm="0">
                                          <p:val>
                                            <p:fltVal val="0"/>
                                          </p:val>
                                        </p:tav>
                                        <p:tav tm="100000">
                                          <p:val>
                                            <p:strVal val="#ppt_w"/>
                                          </p:val>
                                        </p:tav>
                                      </p:tavLst>
                                    </p:anim>
                                    <p:anim calcmode="lin" valueType="num">
                                      <p:cBhvr>
                                        <p:cTn id="104" dur="500" fill="hold"/>
                                        <p:tgtEl>
                                          <p:spTgt spid="16"/>
                                        </p:tgtEl>
                                        <p:attrNameLst>
                                          <p:attrName>ppt_h</p:attrName>
                                        </p:attrNameLst>
                                      </p:cBhvr>
                                      <p:tavLst>
                                        <p:tav tm="0">
                                          <p:val>
                                            <p:fltVal val="0"/>
                                          </p:val>
                                        </p:tav>
                                        <p:tav tm="100000">
                                          <p:val>
                                            <p:strVal val="#ppt_h"/>
                                          </p:val>
                                        </p:tav>
                                      </p:tavLst>
                                    </p:anim>
                                    <p:anim calcmode="lin" valueType="num">
                                      <p:cBhvr>
                                        <p:cTn id="105" dur="500" fill="hold"/>
                                        <p:tgtEl>
                                          <p:spTgt spid="16"/>
                                        </p:tgtEl>
                                        <p:attrNameLst>
                                          <p:attrName>style.rotation</p:attrName>
                                        </p:attrNameLst>
                                      </p:cBhvr>
                                      <p:tavLst>
                                        <p:tav tm="0">
                                          <p:val>
                                            <p:fltVal val="360"/>
                                          </p:val>
                                        </p:tav>
                                        <p:tav tm="100000">
                                          <p:val>
                                            <p:fltVal val="0"/>
                                          </p:val>
                                        </p:tav>
                                      </p:tavLst>
                                    </p:anim>
                                    <p:animEffect transition="in" filter="fade">
                                      <p:cBhvr>
                                        <p:cTn id="106" dur="500"/>
                                        <p:tgtEl>
                                          <p:spTgt spid="16"/>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ipe(left)">
                                      <p:cBhvr>
                                        <p:cTn id="111" dur="500"/>
                                        <p:tgtEl>
                                          <p:spTgt spid="17"/>
                                        </p:tgtEl>
                                      </p:cBhvr>
                                    </p:animEffect>
                                  </p:childTnLst>
                                </p:cTn>
                              </p:par>
                            </p:childTnLst>
                          </p:cTn>
                        </p:par>
                      </p:childTnLst>
                    </p:cTn>
                  </p:par>
                  <p:par>
                    <p:cTn id="112" fill="hold">
                      <p:stCondLst>
                        <p:cond delay="indefinite"/>
                      </p:stCondLst>
                      <p:childTnLst>
                        <p:par>
                          <p:cTn id="113" fill="hold">
                            <p:stCondLst>
                              <p:cond delay="0"/>
                            </p:stCondLst>
                            <p:childTnLst>
                              <p:par>
                                <p:cTn id="114" presetID="49" presetClass="entr" presetSubtype="0" decel="100000" fill="hold" grpId="0" nodeType="clickEffect">
                                  <p:stCondLst>
                                    <p:cond delay="0"/>
                                  </p:stCondLst>
                                  <p:childTnLst>
                                    <p:set>
                                      <p:cBhvr>
                                        <p:cTn id="115" dur="1" fill="hold">
                                          <p:stCondLst>
                                            <p:cond delay="0"/>
                                          </p:stCondLst>
                                        </p:cTn>
                                        <p:tgtEl>
                                          <p:spTgt spid="18"/>
                                        </p:tgtEl>
                                        <p:attrNameLst>
                                          <p:attrName>style.visibility</p:attrName>
                                        </p:attrNameLst>
                                      </p:cBhvr>
                                      <p:to>
                                        <p:strVal val="visible"/>
                                      </p:to>
                                    </p:set>
                                    <p:anim calcmode="lin" valueType="num">
                                      <p:cBhvr>
                                        <p:cTn id="116" dur="500" fill="hold"/>
                                        <p:tgtEl>
                                          <p:spTgt spid="18"/>
                                        </p:tgtEl>
                                        <p:attrNameLst>
                                          <p:attrName>ppt_w</p:attrName>
                                        </p:attrNameLst>
                                      </p:cBhvr>
                                      <p:tavLst>
                                        <p:tav tm="0">
                                          <p:val>
                                            <p:fltVal val="0"/>
                                          </p:val>
                                        </p:tav>
                                        <p:tav tm="100000">
                                          <p:val>
                                            <p:strVal val="#ppt_w"/>
                                          </p:val>
                                        </p:tav>
                                      </p:tavLst>
                                    </p:anim>
                                    <p:anim calcmode="lin" valueType="num">
                                      <p:cBhvr>
                                        <p:cTn id="117" dur="500" fill="hold"/>
                                        <p:tgtEl>
                                          <p:spTgt spid="18"/>
                                        </p:tgtEl>
                                        <p:attrNameLst>
                                          <p:attrName>ppt_h</p:attrName>
                                        </p:attrNameLst>
                                      </p:cBhvr>
                                      <p:tavLst>
                                        <p:tav tm="0">
                                          <p:val>
                                            <p:fltVal val="0"/>
                                          </p:val>
                                        </p:tav>
                                        <p:tav tm="100000">
                                          <p:val>
                                            <p:strVal val="#ppt_h"/>
                                          </p:val>
                                        </p:tav>
                                      </p:tavLst>
                                    </p:anim>
                                    <p:anim calcmode="lin" valueType="num">
                                      <p:cBhvr>
                                        <p:cTn id="118" dur="500" fill="hold"/>
                                        <p:tgtEl>
                                          <p:spTgt spid="18"/>
                                        </p:tgtEl>
                                        <p:attrNameLst>
                                          <p:attrName>style.rotation</p:attrName>
                                        </p:attrNameLst>
                                      </p:cBhvr>
                                      <p:tavLst>
                                        <p:tav tm="0">
                                          <p:val>
                                            <p:fltVal val="360"/>
                                          </p:val>
                                        </p:tav>
                                        <p:tav tm="100000">
                                          <p:val>
                                            <p:fltVal val="0"/>
                                          </p:val>
                                        </p:tav>
                                      </p:tavLst>
                                    </p:anim>
                                    <p:animEffect transition="in" filter="fade">
                                      <p:cBhvr>
                                        <p:cTn id="119" dur="500"/>
                                        <p:tgtEl>
                                          <p:spTgt spid="18"/>
                                        </p:tgtEl>
                                      </p:cBhvr>
                                    </p:animEffect>
                                  </p:childTnLst>
                                </p:cTn>
                              </p:par>
                            </p:childTnLst>
                          </p:cTn>
                        </p:par>
                      </p:childTnLst>
                    </p:cTn>
                  </p:par>
                  <p:par>
                    <p:cTn id="120" fill="hold">
                      <p:stCondLst>
                        <p:cond delay="indefinite"/>
                      </p:stCondLst>
                      <p:childTnLst>
                        <p:par>
                          <p:cTn id="121" fill="hold">
                            <p:stCondLst>
                              <p:cond delay="0"/>
                            </p:stCondLst>
                            <p:childTnLst>
                              <p:par>
                                <p:cTn id="122" presetID="49" presetClass="entr" presetSubtype="0" decel="100000" fill="hold" grpId="0" nodeType="clickEffect">
                                  <p:stCondLst>
                                    <p:cond delay="0"/>
                                  </p:stCondLst>
                                  <p:childTnLst>
                                    <p:set>
                                      <p:cBhvr>
                                        <p:cTn id="123" dur="1" fill="hold">
                                          <p:stCondLst>
                                            <p:cond delay="0"/>
                                          </p:stCondLst>
                                        </p:cTn>
                                        <p:tgtEl>
                                          <p:spTgt spid="19"/>
                                        </p:tgtEl>
                                        <p:attrNameLst>
                                          <p:attrName>style.visibility</p:attrName>
                                        </p:attrNameLst>
                                      </p:cBhvr>
                                      <p:to>
                                        <p:strVal val="visible"/>
                                      </p:to>
                                    </p:set>
                                    <p:anim calcmode="lin" valueType="num">
                                      <p:cBhvr>
                                        <p:cTn id="124" dur="500" fill="hold"/>
                                        <p:tgtEl>
                                          <p:spTgt spid="19"/>
                                        </p:tgtEl>
                                        <p:attrNameLst>
                                          <p:attrName>ppt_w</p:attrName>
                                        </p:attrNameLst>
                                      </p:cBhvr>
                                      <p:tavLst>
                                        <p:tav tm="0">
                                          <p:val>
                                            <p:fltVal val="0"/>
                                          </p:val>
                                        </p:tav>
                                        <p:tav tm="100000">
                                          <p:val>
                                            <p:strVal val="#ppt_w"/>
                                          </p:val>
                                        </p:tav>
                                      </p:tavLst>
                                    </p:anim>
                                    <p:anim calcmode="lin" valueType="num">
                                      <p:cBhvr>
                                        <p:cTn id="125" dur="500" fill="hold"/>
                                        <p:tgtEl>
                                          <p:spTgt spid="19"/>
                                        </p:tgtEl>
                                        <p:attrNameLst>
                                          <p:attrName>ppt_h</p:attrName>
                                        </p:attrNameLst>
                                      </p:cBhvr>
                                      <p:tavLst>
                                        <p:tav tm="0">
                                          <p:val>
                                            <p:fltVal val="0"/>
                                          </p:val>
                                        </p:tav>
                                        <p:tav tm="100000">
                                          <p:val>
                                            <p:strVal val="#ppt_h"/>
                                          </p:val>
                                        </p:tav>
                                      </p:tavLst>
                                    </p:anim>
                                    <p:anim calcmode="lin" valueType="num">
                                      <p:cBhvr>
                                        <p:cTn id="126" dur="500" fill="hold"/>
                                        <p:tgtEl>
                                          <p:spTgt spid="19"/>
                                        </p:tgtEl>
                                        <p:attrNameLst>
                                          <p:attrName>style.rotation</p:attrName>
                                        </p:attrNameLst>
                                      </p:cBhvr>
                                      <p:tavLst>
                                        <p:tav tm="0">
                                          <p:val>
                                            <p:fltVal val="360"/>
                                          </p:val>
                                        </p:tav>
                                        <p:tav tm="100000">
                                          <p:val>
                                            <p:fltVal val="0"/>
                                          </p:val>
                                        </p:tav>
                                      </p:tavLst>
                                    </p:anim>
                                    <p:animEffect transition="in" filter="fade">
                                      <p:cBhvr>
                                        <p:cTn id="127" dur="500"/>
                                        <p:tgtEl>
                                          <p:spTgt spid="1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wipe(left)">
                                      <p:cBhvr>
                                        <p:cTn id="132" dur="500"/>
                                        <p:tgtEl>
                                          <p:spTgt spid="20"/>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37" fill="hold" grpId="0" nodeType="clickEffect">
                                  <p:stCondLst>
                                    <p:cond delay="0"/>
                                  </p:stCondLst>
                                  <p:childTnLst>
                                    <p:set>
                                      <p:cBhvr>
                                        <p:cTn id="136" dur="1" fill="hold">
                                          <p:stCondLst>
                                            <p:cond delay="0"/>
                                          </p:stCondLst>
                                        </p:cTn>
                                        <p:tgtEl>
                                          <p:spTgt spid="9"/>
                                        </p:tgtEl>
                                        <p:attrNameLst>
                                          <p:attrName>style.visibility</p:attrName>
                                        </p:attrNameLst>
                                      </p:cBhvr>
                                      <p:to>
                                        <p:strVal val="visible"/>
                                      </p:to>
                                    </p:set>
                                    <p:animEffect transition="in" filter="barn(outVertical)">
                                      <p:cBhvr>
                                        <p:cTn id="1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9" grpId="0"/>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354</TotalTime>
  <Words>1525</Words>
  <Application>Microsoft Office PowerPoint</Application>
  <PresentationFormat>Panorámica</PresentationFormat>
  <Paragraphs>56</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Arial</vt:lpstr>
      <vt:lpstr>Aptos</vt:lpstr>
      <vt:lpstr>Comic Sans MS</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60</cp:revision>
  <dcterms:created xsi:type="dcterms:W3CDTF">2025-06-21T06:58:03Z</dcterms:created>
  <dcterms:modified xsi:type="dcterms:W3CDTF">2025-06-29T21:48:22Z</dcterms:modified>
</cp:coreProperties>
</file>