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290"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A6D"/>
    <a:srgbClr val="AE4522"/>
    <a:srgbClr val="F6F3FF"/>
    <a:srgbClr val="2254AE"/>
    <a:srgbClr val="EABDB4"/>
    <a:srgbClr val="C74F36"/>
    <a:srgbClr val="8443EC"/>
    <a:srgbClr val="E400EA"/>
    <a:srgbClr val="FEB3FF"/>
    <a:srgbClr val="D7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3.png"/></Relationships>
</file>

<file path=ppt/diagrams/_rels/data10.xml.rels><?xml version="1.0" encoding="UTF-8" standalone="yes"?>
<Relationships xmlns="http://schemas.openxmlformats.org/package/2006/relationships"><Relationship Id="rId1" Type="http://schemas.openxmlformats.org/officeDocument/2006/relationships/image" Target="../media/image68.jpeg"/></Relationships>
</file>

<file path=ppt/diagrams/_rels/data2.xml.rels><?xml version="1.0" encoding="UTF-8" standalone="yes"?>
<Relationships xmlns="http://schemas.openxmlformats.org/package/2006/relationships"><Relationship Id="rId1" Type="http://schemas.openxmlformats.org/officeDocument/2006/relationships/image" Target="../media/image47.jpeg"/></Relationships>
</file>

<file path=ppt/diagrams/_rels/data3.xml.rels><?xml version="1.0" encoding="UTF-8" standalone="yes"?>
<Relationships xmlns="http://schemas.openxmlformats.org/package/2006/relationships"><Relationship Id="rId1" Type="http://schemas.openxmlformats.org/officeDocument/2006/relationships/image" Target="../media/image49.jpeg"/></Relationships>
</file>

<file path=ppt/diagrams/_rels/data4.xml.rels><?xml version="1.0" encoding="UTF-8" standalone="yes"?>
<Relationships xmlns="http://schemas.openxmlformats.org/package/2006/relationships"><Relationship Id="rId1" Type="http://schemas.openxmlformats.org/officeDocument/2006/relationships/image" Target="../media/image52.jpeg"/></Relationships>
</file>

<file path=ppt/diagrams/_rels/data5.xml.rels><?xml version="1.0" encoding="UTF-8" standalone="yes"?>
<Relationships xmlns="http://schemas.openxmlformats.org/package/2006/relationships"><Relationship Id="rId1" Type="http://schemas.openxmlformats.org/officeDocument/2006/relationships/image" Target="../media/image55.jpeg"/></Relationships>
</file>

<file path=ppt/diagrams/_rels/data6.xml.rels><?xml version="1.0" encoding="UTF-8" standalone="yes"?>
<Relationships xmlns="http://schemas.openxmlformats.org/package/2006/relationships"><Relationship Id="rId1" Type="http://schemas.openxmlformats.org/officeDocument/2006/relationships/image" Target="../media/image58.jpeg"/></Relationships>
</file>

<file path=ppt/diagrams/_rels/data7.xml.rels><?xml version="1.0" encoding="UTF-8" standalone="yes"?>
<Relationships xmlns="http://schemas.openxmlformats.org/package/2006/relationships"><Relationship Id="rId1" Type="http://schemas.openxmlformats.org/officeDocument/2006/relationships/image" Target="../media/image61.jpeg"/></Relationships>
</file>

<file path=ppt/diagrams/_rels/data8.xml.rels><?xml version="1.0" encoding="UTF-8" standalone="yes"?>
<Relationships xmlns="http://schemas.openxmlformats.org/package/2006/relationships"><Relationship Id="rId1" Type="http://schemas.openxmlformats.org/officeDocument/2006/relationships/image" Target="../media/image62.jpeg"/></Relationships>
</file>

<file path=ppt/diagrams/_rels/data9.xml.rels><?xml version="1.0" encoding="UTF-8" standalone="yes"?>
<Relationships xmlns="http://schemas.openxmlformats.org/package/2006/relationships"><Relationship Id="rId1" Type="http://schemas.openxmlformats.org/officeDocument/2006/relationships/image" Target="../media/image6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6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5.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58.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2.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es-ES" sz="2000" b="1" dirty="0" err="1">
              <a:effectLst>
                <a:outerShdw blurRad="38100" dist="38100" dir="2700000" algn="tl">
                  <a:srgbClr val="000000">
                    <a:alpha val="43137"/>
                  </a:srgbClr>
                </a:outerShdw>
              </a:effectLst>
            </a:rPr>
            <a:t>Hapi</a:t>
          </a:r>
          <a:r>
            <a:rPr lang="es-ES" sz="2000" b="1" dirty="0">
              <a:effectLst>
                <a:outerShdw blurRad="38100" dist="38100" dir="2700000" algn="tl">
                  <a:srgbClr val="000000">
                    <a:alpha val="43137"/>
                  </a:srgbClr>
                </a:outerShdw>
              </a:effectLst>
            </a:rPr>
            <a:t>, dios del Nilo</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a:srcRect/>
          <a:stretch>
            <a:fillRect t="-8000" b="-8000"/>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es-ES" sz="2000" b="1" dirty="0">
              <a:effectLst>
                <a:outerShdw blurRad="38100" dist="38100" dir="2700000" algn="tl">
                  <a:srgbClr val="000000">
                    <a:alpha val="43137"/>
                  </a:srgbClr>
                </a:outerShdw>
              </a:effectLst>
            </a:rPr>
            <a:t>Ra, dios del sol</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27000" r="-27000"/>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es-ES" sz="2000" b="1" dirty="0" err="1">
              <a:effectLst>
                <a:outerShdw blurRad="38100" dist="38100" dir="2700000" algn="tl">
                  <a:srgbClr val="000000">
                    <a:alpha val="43137"/>
                  </a:srgbClr>
                </a:outerShdw>
              </a:effectLst>
            </a:rPr>
            <a:t>Heket</a:t>
          </a:r>
          <a:r>
            <a:rPr lang="es-ES" sz="2000" b="1" dirty="0">
              <a:effectLst>
                <a:outerShdw blurRad="38100" dist="38100" dir="2700000" algn="tl">
                  <a:srgbClr val="000000">
                    <a:alpha val="43137"/>
                  </a:srgbClr>
                </a:outerShdw>
              </a:effectLst>
            </a:rPr>
            <a:t>, dios de las ranas</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16000" r="-16000"/>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es-ES" sz="2000" b="1" dirty="0" err="1">
              <a:effectLst>
                <a:outerShdw blurRad="38100" dist="38100" dir="2700000" algn="tl">
                  <a:srgbClr val="000000">
                    <a:alpha val="43137"/>
                  </a:srgbClr>
                </a:outerShdw>
              </a:effectLst>
            </a:rPr>
            <a:t>Geb</a:t>
          </a:r>
          <a:r>
            <a:rPr lang="es-ES" sz="2000" b="1" dirty="0">
              <a:effectLst>
                <a:outerShdw blurRad="38100" dist="38100" dir="2700000" algn="tl">
                  <a:srgbClr val="000000">
                    <a:alpha val="43137"/>
                  </a:srgbClr>
                </a:outerShdw>
              </a:effectLst>
            </a:rPr>
            <a:t>, dios de la tierra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a:srcRect/>
          <a:stretch>
            <a:fillRect l="-17198" t="-5514" r="-10890" b="-8122"/>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es-ES" sz="2000" b="1" dirty="0" err="1">
              <a:effectLst>
                <a:outerShdw blurRad="38100" dist="38100" dir="2700000" algn="tl">
                  <a:srgbClr val="000000">
                    <a:alpha val="43137"/>
                  </a:srgbClr>
                </a:outerShdw>
              </a:effectLst>
            </a:rPr>
            <a:t>Uatchit</a:t>
          </a:r>
          <a:r>
            <a:rPr lang="es-ES" sz="2000" b="1" dirty="0">
              <a:effectLst>
                <a:outerShdw blurRad="38100" dist="38100" dir="2700000" algn="tl">
                  <a:srgbClr val="000000">
                    <a:alpha val="43137"/>
                  </a:srgbClr>
                </a:outerShdw>
              </a:effectLst>
            </a:rPr>
            <a:t>, diosa de las marismas</a:t>
          </a:r>
        </a:p>
      </dgm:t>
    </dgm:pt>
    <dgm:pt modelId="{108A8581-FFAD-4B13-9B52-0305C57B24D5}" type="sibTrans" cxnId="{30E30401-B688-4274-913C-E4B736DBC061}">
      <dgm:prSet/>
      <dgm:spPr>
        <a:blipFill rotWithShape="1">
          <a:blip xmlns:r="http://schemas.openxmlformats.org/officeDocument/2006/relationships" r:embed="rId1"/>
          <a:srcRect/>
          <a:stretch>
            <a:fillRect l="-27000" r="-27000"/>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es-ES" sz="2000" b="1" dirty="0" err="1">
              <a:effectLst>
                <a:outerShdw blurRad="38100" dist="38100" dir="2700000" algn="tl">
                  <a:srgbClr val="000000">
                    <a:alpha val="43137"/>
                  </a:srgbClr>
                </a:outerShdw>
              </a:effectLst>
            </a:rPr>
            <a:t>Jnum</a:t>
          </a:r>
          <a:r>
            <a:rPr lang="es-ES" sz="2000" b="1" dirty="0">
              <a:effectLst>
                <a:outerShdw blurRad="38100" dist="38100" dir="2700000" algn="tl">
                  <a:srgbClr val="000000">
                    <a:alpha val="43137"/>
                  </a:srgbClr>
                </a:outerShdw>
              </a:effectLst>
            </a:rPr>
            <a:t>, dios creador</a:t>
          </a:r>
        </a:p>
      </dgm:t>
    </dgm:pt>
    <dgm:pt modelId="{108A8581-FFAD-4B13-9B52-0305C57B24D5}" type="sibTrans" cxnId="{30E30401-B688-4274-913C-E4B736DBC061}">
      <dgm:prSet/>
      <dgm:spPr>
        <a:blipFill rotWithShape="1">
          <a:blip xmlns:r="http://schemas.openxmlformats.org/officeDocument/2006/relationships" r:embed="rId1"/>
          <a:srcRect/>
          <a:stretch>
            <a:fillRect l="-10000" r="-10000"/>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es-ES" sz="2000" b="1" dirty="0" err="1">
              <a:effectLst>
                <a:outerShdw blurRad="38100" dist="38100" dir="2700000" algn="tl">
                  <a:srgbClr val="000000">
                    <a:alpha val="43137"/>
                  </a:srgbClr>
                </a:outerShdw>
              </a:effectLst>
            </a:rPr>
            <a:t>Sejmet</a:t>
          </a:r>
          <a:r>
            <a:rPr lang="es-ES" sz="2000" b="1" dirty="0">
              <a:effectLst>
                <a:outerShdw blurRad="38100" dist="38100" dir="2700000" algn="tl">
                  <a:srgbClr val="000000">
                    <a:alpha val="43137"/>
                  </a:srgbClr>
                </a:outerShdw>
              </a:effectLst>
            </a:rPr>
            <a:t>, diosa de la curación</a:t>
          </a:r>
        </a:p>
      </dgm:t>
    </dgm:pt>
    <dgm:pt modelId="{108A8581-FFAD-4B13-9B52-0305C57B24D5}" type="sibTrans" cxnId="{30E30401-B688-4274-913C-E4B736DBC061}">
      <dgm:prSet/>
      <dgm:spPr>
        <a:blipFill rotWithShape="1">
          <a:blip xmlns:r="http://schemas.openxmlformats.org/officeDocument/2006/relationships" r:embed="rId1"/>
          <a:srcRect/>
          <a:stretch>
            <a:fillRect l="-4000" r="-4000"/>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s-ES" sz="2000" b="1" dirty="0" err="1">
              <a:effectLst>
                <a:outerShdw blurRad="38100" dist="38100" dir="2700000" algn="tl">
                  <a:srgbClr val="000000">
                    <a:alpha val="43137"/>
                  </a:srgbClr>
                </a:outerShdw>
              </a:effectLst>
            </a:rPr>
            <a:t>Nut</a:t>
          </a:r>
          <a:r>
            <a:rPr lang="es-ES" sz="2000" b="1" dirty="0">
              <a:effectLst>
                <a:outerShdw blurRad="38100" dist="38100" dir="2700000" algn="tl">
                  <a:srgbClr val="000000">
                    <a:alpha val="43137"/>
                  </a:srgbClr>
                </a:outerShdw>
              </a:effectLst>
            </a:rPr>
            <a:t>, diosa del cielo</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a:srcRect/>
          <a:stretch>
            <a:fillRect l="-66992" t="-43933" r="-65186" b="-35631"/>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s-ES" sz="2000" b="1" dirty="0">
              <a:effectLst>
                <a:outerShdw blurRad="38100" dist="38100" dir="2700000" algn="tl">
                  <a:srgbClr val="000000">
                    <a:alpha val="43137"/>
                  </a:srgbClr>
                </a:outerShdw>
              </a:effectLst>
            </a:rPr>
            <a:t>Seth, dios de las tormentas</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7000" r="-7000"/>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es-ES" sz="2000" b="1" dirty="0">
              <a:effectLst>
                <a:outerShdw blurRad="38100" dist="38100" dir="2700000" algn="tl">
                  <a:srgbClr val="000000">
                    <a:alpha val="43137"/>
                  </a:srgbClr>
                </a:outerShdw>
              </a:effectLst>
            </a:rPr>
            <a:t>Neper, dios del grano</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34000" r="-34000"/>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Hapi</a:t>
          </a:r>
          <a:r>
            <a:rPr lang="es-ES" sz="2000" b="1" kern="1200" dirty="0">
              <a:effectLst>
                <a:outerShdw blurRad="38100" dist="38100" dir="2700000" algn="tl">
                  <a:srgbClr val="000000">
                    <a:alpha val="43137"/>
                  </a:srgbClr>
                </a:outerShdw>
              </a:effectLst>
            </a:rPr>
            <a:t>, dios del Nilo</a:t>
          </a:r>
          <a:endParaRPr lang="es-ES" sz="2000" kern="1200" dirty="0">
            <a:effectLst>
              <a:outerShdw blurRad="38100" dist="38100" dir="2700000" algn="tl">
                <a:srgbClr val="000000">
                  <a:alpha val="43137"/>
                </a:srgbClr>
              </a:outerShdw>
            </a:effectLst>
          </a:endParaRP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a:srcRect/>
          <a:stretch>
            <a:fillRect t="-8000" b="-8000"/>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Ra, dios del sol</a:t>
          </a:r>
          <a:endParaRPr lang="es-ES" sz="2000" kern="120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a:srcRect/>
          <a:stretch>
            <a:fillRect l="-27000" r="-27000"/>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Heket</a:t>
          </a:r>
          <a:r>
            <a:rPr lang="es-ES" sz="2000" b="1" kern="1200" dirty="0">
              <a:effectLst>
                <a:outerShdw blurRad="38100" dist="38100" dir="2700000" algn="tl">
                  <a:srgbClr val="000000">
                    <a:alpha val="43137"/>
                  </a:srgbClr>
                </a:outerShdw>
              </a:effectLst>
            </a:rPr>
            <a:t>, dios de las ranas</a:t>
          </a:r>
          <a:endParaRPr lang="es-ES" sz="2000" kern="120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a:srcRect/>
          <a:stretch>
            <a:fillRect l="-16000" r="-16000"/>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Geb</a:t>
          </a:r>
          <a:r>
            <a:rPr lang="es-ES" sz="2000" b="1" kern="1200" dirty="0">
              <a:effectLst>
                <a:outerShdw blurRad="38100" dist="38100" dir="2700000" algn="tl">
                  <a:srgbClr val="000000">
                    <a:alpha val="43137"/>
                  </a:srgbClr>
                </a:outerShdw>
              </a:effectLst>
            </a:rPr>
            <a:t>, dios de la tierra</a:t>
          </a:r>
          <a:endParaRPr lang="es-ES" sz="2000" kern="120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a:srcRect/>
          <a:stretch>
            <a:fillRect l="-17198" t="-5514" r="-10890" b="-8122"/>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Uatchit</a:t>
          </a:r>
          <a:r>
            <a:rPr lang="es-ES" sz="2000" b="1" kern="1200" dirty="0">
              <a:effectLst>
                <a:outerShdw blurRad="38100" dist="38100" dir="2700000" algn="tl">
                  <a:srgbClr val="000000">
                    <a:alpha val="43137"/>
                  </a:srgbClr>
                </a:outerShdw>
              </a:effectLst>
            </a:rPr>
            <a:t>, diosa de las marismas</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a:srcRect/>
          <a:stretch>
            <a:fillRect l="-27000" r="-27000"/>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Jnum</a:t>
          </a:r>
          <a:r>
            <a:rPr lang="es-ES" sz="2000" b="1" kern="1200" dirty="0">
              <a:effectLst>
                <a:outerShdw blurRad="38100" dist="38100" dir="2700000" algn="tl">
                  <a:srgbClr val="000000">
                    <a:alpha val="43137"/>
                  </a:srgbClr>
                </a:outerShdw>
              </a:effectLst>
            </a:rPr>
            <a:t>, dios creador</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a:srcRect/>
          <a:stretch>
            <a:fillRect l="-10000" r="-10000"/>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Sejmet</a:t>
          </a:r>
          <a:r>
            <a:rPr lang="es-ES" sz="2000" b="1" kern="1200" dirty="0">
              <a:effectLst>
                <a:outerShdw blurRad="38100" dist="38100" dir="2700000" algn="tl">
                  <a:srgbClr val="000000">
                    <a:alpha val="43137"/>
                  </a:srgbClr>
                </a:outerShdw>
              </a:effectLst>
            </a:rPr>
            <a:t>, diosa de la curación</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a:srcRect/>
          <a:stretch>
            <a:fillRect l="-4000" r="-4000"/>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Nut</a:t>
          </a:r>
          <a:r>
            <a:rPr lang="es-ES" sz="2000" b="1" kern="1200" dirty="0">
              <a:effectLst>
                <a:outerShdw blurRad="38100" dist="38100" dir="2700000" algn="tl">
                  <a:srgbClr val="000000">
                    <a:alpha val="43137"/>
                  </a:srgbClr>
                </a:outerShdw>
              </a:effectLst>
            </a:rPr>
            <a:t>, diosa del cielo</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a:srcRect/>
          <a:stretch>
            <a:fillRect l="-66992" t="-43933" r="-65186" b="-35631"/>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Seth, dios de las tormentas</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a:srcRect/>
          <a:stretch>
            <a:fillRect l="-7000" r="-7000"/>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Neper, dios del grano</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a:srcRect/>
          <a:stretch>
            <a:fillRect l="-34000" r="-34000"/>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29/06/2025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29/06/2025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29/06/2025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29/06/2025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6.jpg"/><Relationship Id="rId7" Type="http://schemas.openxmlformats.org/officeDocument/2006/relationships/diagramColors" Target="../diagrams/colors2.xml"/><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3.jp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jpg"/><Relationship Id="rId10"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l="1846" r="1846"/>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6" t="25915" r="-36" b="4679"/>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t="8708" b="8708"/>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t="20450" b="10348"/>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297" t="29873" r="297" b="721"/>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l="-241" t="30774" r="241"/>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t="14990" b="8175"/>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223" t="15090" r="-223" b="37404"/>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l="1101" r="1101"/>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126024" y="-238126"/>
            <a:ext cx="2960554"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a:r>
              <a:rPr lang="es-ES" sz="7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LAS PLAGAS</a:t>
            </a: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584775"/>
          </a:xfrm>
          <a:prstGeom prst="rect">
            <a:avLst/>
          </a:prstGeom>
          <a:noFill/>
        </p:spPr>
        <p:txBody>
          <a:bodyPr wrap="square" rtlCol="0">
            <a:spAutoFit/>
          </a:bodyPr>
          <a:lstStyle/>
          <a:p>
            <a:pPr algn="ctr"/>
            <a:r>
              <a:rPr lang="es-ES" sz="1600" b="1" dirty="0">
                <a:solidFill>
                  <a:schemeClr val="accent5">
                    <a:lumMod val="50000"/>
                  </a:schemeClr>
                </a:solidFill>
              </a:rPr>
              <a:t>Lección 4 para el 26 de julio de 2025</a:t>
            </a:r>
          </a:p>
        </p:txBody>
      </p:sp>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a:extLst>
              <a:ext uri="{28A0092B-C50C-407E-A947-70E740481C1C}">
                <a14:useLocalDpi xmlns:a14="http://schemas.microsoft.com/office/drawing/2010/main" val="0"/>
              </a:ext>
            </a:extLst>
          </a:blip>
          <a:srcRect t="22253" b="7752"/>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s-ES" sz="1800" b="1" dirty="0">
                <a:solidFill>
                  <a:srgbClr val="438E67"/>
                </a:solidFill>
                <a:latin typeface="Comic Sans MS" panose="030F0702030302020204" pitchFamily="66" charset="0"/>
              </a:rPr>
              <a:t>“Y Jehová dijo a Moisés: Di a Aarón: Extiende tu mano con tu vara sobre los ríos, arroyos y estanques, para que haga subir ranas sobre la tierra de Egipto” </a:t>
            </a:r>
            <a:r>
              <a:rPr lang="es-ES" sz="1400" b="1" dirty="0">
                <a:solidFill>
                  <a:srgbClr val="438E67"/>
                </a:solidFill>
                <a:latin typeface="Comic Sans MS" panose="030F0702030302020204" pitchFamily="66" charset="0"/>
              </a:rPr>
              <a:t>(Éxodo 8:5)</a:t>
            </a:r>
            <a:endParaRPr lang="es-ES" sz="1800" b="1" dirty="0">
              <a:solidFill>
                <a:srgbClr val="438E67"/>
              </a:solidFill>
              <a:latin typeface="Comic Sans MS" panose="030F0702030302020204" pitchFamily="66"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57750"/>
            <a:ext cx="12191998" cy="769441"/>
          </a:xfrm>
          <a:prstGeom prst="rect">
            <a:avLst/>
          </a:prstGeom>
          <a:noFill/>
        </p:spPr>
        <p:txBody>
          <a:bodyPr wrap="square" rtlCol="0">
            <a:spAutoFit/>
          </a:bodyPr>
          <a:lstStyle/>
          <a:p>
            <a:pPr algn="ct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SEGUNDA PLAGA (LEVE): RANAS</a:t>
            </a: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438E67"/>
                </a:solidFill>
                <a:effectLst/>
                <a:uLnTx/>
                <a:uFillTx/>
                <a:latin typeface="Aptos" panose="02110004020202020204"/>
                <a:ea typeface="+mn-ea"/>
                <a:cs typeface="+mn-cs"/>
              </a:rPr>
              <a:t>Éxodo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3229869646"/>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368141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Nuevamente los magos imitaron la plaga, pero fueron incapaces de detenerla.</a:t>
            </a: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s-ES" sz="1800" b="1" dirty="0">
                <a:solidFill>
                  <a:srgbClr val="8E7144"/>
                </a:solidFill>
                <a:latin typeface="Comic Sans MS" panose="030F0702030302020204" pitchFamily="66" charset="0"/>
              </a:rPr>
              <a:t>“Entonces Jehová dijo a Moisés: Di a Aarón: Extiende tu vara y golpea el polvo de la tierra, para que se vuelva piojos por todo el país de Egipto” </a:t>
            </a:r>
            <a:r>
              <a:rPr lang="es-ES" sz="1400" b="1" dirty="0">
                <a:solidFill>
                  <a:srgbClr val="8E7144"/>
                </a:solidFill>
                <a:latin typeface="Comic Sans MS" panose="030F0702030302020204" pitchFamily="66" charset="0"/>
              </a:rPr>
              <a:t>(Éxodo 8:16)</a:t>
            </a:r>
            <a:endParaRPr lang="es-ES" sz="1800" b="1" dirty="0">
              <a:solidFill>
                <a:srgbClr val="8E7144"/>
              </a:solidFill>
              <a:latin typeface="Comic Sans MS" panose="030F0702030302020204" pitchFamily="66"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TERCERA PLAGA (LEVE): PIOJOS</a:t>
            </a: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8E7144"/>
                </a:solidFill>
                <a:effectLst/>
                <a:uLnTx/>
                <a:uFillTx/>
                <a:latin typeface="Aptos" panose="02110004020202020204"/>
                <a:ea typeface="+mn-ea"/>
                <a:cs typeface="+mn-cs"/>
              </a:rPr>
              <a:t>Éxodo 8:16-19</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1206066001"/>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a:extLst>
              <a:ext uri="{28A0092B-C50C-407E-A947-70E740481C1C}">
                <a14:useLocalDpi xmlns:a14="http://schemas.microsoft.com/office/drawing/2010/main" val="0"/>
              </a:ext>
            </a:extLst>
          </a:blip>
          <a:srcRect t="18380" b="8647"/>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395286" y="4629197"/>
            <a:ext cx="36814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¿Crear vida del polvo de la tierra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Gn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1:24)? Ya no quedaron dudas del origen de las plagas: “Dedo de Dios es este”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8:19). Y los magos callaron al fin.</a:t>
            </a: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676186"/>
            <a:ext cx="10810875" cy="923330"/>
          </a:xfrm>
          <a:prstGeom prst="rect">
            <a:avLst/>
          </a:prstGeom>
          <a:noFill/>
        </p:spPr>
        <p:txBody>
          <a:bodyPr wrap="square">
            <a:spAutoFit/>
          </a:bodyPr>
          <a:lstStyle/>
          <a:p>
            <a:pPr algn="ctr"/>
            <a:r>
              <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“Y Jehová lo hizo así, y vino toda clase de moscas molestísimas sobre la casa de Faraón, sobre las casas de sus siervos, y sobre todo el país de Egipto; y la tierra fue corrompida a causa de ellas” </a:t>
            </a:r>
            <a:r>
              <a:rPr lang="es-ES"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(Éxodo 8:24)</a:t>
            </a:r>
            <a:endPar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0"/>
            <a:ext cx="12191998" cy="769441"/>
          </a:xfrm>
          <a:prstGeom prst="rect">
            <a:avLst/>
          </a:prstGeom>
          <a:noFill/>
        </p:spPr>
        <p:txBody>
          <a:bodyPr wrap="square" rtlCol="0">
            <a:spAutoFit/>
          </a:bodyPr>
          <a:lstStyle/>
          <a:p>
            <a:pPr algn="ctr"/>
            <a:r>
              <a:rPr lang="es-ES" sz="4400" b="1" dirty="0">
                <a:ln w="22225">
                  <a:solidFill>
                    <a:schemeClr val="accent2"/>
                  </a:solidFill>
                  <a:prstDash val="solid"/>
                </a:ln>
                <a:solidFill>
                  <a:schemeClr val="accent2">
                    <a:lumMod val="40000"/>
                    <a:lumOff val="60000"/>
                  </a:schemeClr>
                </a:solidFill>
              </a:rPr>
              <a:t>CUARTA PLAGA (GRAVE): MOSCAS</a:t>
            </a: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767768"/>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F88B47"/>
                </a:solidFill>
                <a:effectLst/>
                <a:uLnTx/>
                <a:uFillTx/>
                <a:latin typeface="Aptos" panose="02110004020202020204"/>
                <a:ea typeface="+mn-ea"/>
                <a:cs typeface="+mn-cs"/>
              </a:rPr>
              <a:t>Éxodo 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896075978"/>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a:extLst>
              <a:ext uri="{28A0092B-C50C-407E-A947-70E740481C1C}">
                <a14:useLocalDpi xmlns:a14="http://schemas.microsoft.com/office/drawing/2010/main" val="0"/>
              </a:ext>
            </a:extLst>
          </a:blip>
          <a:srcRect t="12281" b="12281"/>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5167878"/>
            <a:ext cx="453304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primera vez, los israelitas fueron protegidos de la plaga. Esto llevó a Faraón a negociar, pero finalmente no cumplió su parte.</a:t>
            </a: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690562" y="769441"/>
            <a:ext cx="10810875" cy="646331"/>
          </a:xfrm>
          <a:prstGeom prst="rect">
            <a:avLst/>
          </a:prstGeom>
          <a:noFill/>
        </p:spPr>
        <p:txBody>
          <a:bodyPr wrap="square">
            <a:spAutoFit/>
          </a:bodyPr>
          <a:lstStyle/>
          <a:p>
            <a:pPr algn="ctr"/>
            <a:r>
              <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“he aquí la mano de Jehová estará sobre tus ganados que están en el campo, caballos, asnos, camellos, vacas y ovejas, con plaga gravísima” </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(Éxodo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1" y="0"/>
            <a:ext cx="12191998" cy="769441"/>
          </a:xfrm>
          <a:prstGeom prst="rect">
            <a:avLst/>
          </a:prstGeom>
          <a:noFill/>
        </p:spPr>
        <p:txBody>
          <a:bodyPr wrap="square" rtlCol="0">
            <a:spAutoFit/>
          </a:bodyPr>
          <a:lstStyle/>
          <a:p>
            <a:pPr algn="ctr"/>
            <a:r>
              <a:rPr lang="es-ES" sz="4400" b="1" dirty="0">
                <a:ln w="22225">
                  <a:solidFill>
                    <a:schemeClr val="accent5">
                      <a:lumMod val="75000"/>
                    </a:schemeClr>
                  </a:solidFill>
                  <a:prstDash val="solid"/>
                </a:ln>
                <a:solidFill>
                  <a:schemeClr val="accent5">
                    <a:lumMod val="40000"/>
                    <a:lumOff val="60000"/>
                  </a:schemeClr>
                </a:solidFill>
              </a:rPr>
              <a:t>QUINTA PLAGA (GRAVE): MUERTE DEL GANADO</a:t>
            </a: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12AA6C"/>
                </a:solidFill>
                <a:effectLst/>
                <a:uLnTx/>
                <a:uFillTx/>
                <a:latin typeface="Aptos" panose="02110004020202020204"/>
                <a:ea typeface="+mn-ea"/>
                <a:cs typeface="+mn-cs"/>
              </a:rPr>
              <a:t>Éxodo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2575293421"/>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a:extLst>
              <a:ext uri="{28A0092B-C50C-407E-A947-70E740481C1C}">
                <a14:useLocalDpi xmlns:a14="http://schemas.microsoft.com/office/drawing/2010/main" val="0"/>
              </a:ext>
            </a:extLst>
          </a:blip>
          <a:srcRect l="1683" t="1407" r="3996" b="3720"/>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321882"/>
            <a:ext cx="445679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Muchos dioses tenían cabeza de animal, por tanto, esta plaga humillaba a la mayor parte de ellos.</a:t>
            </a: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430304" y="775839"/>
            <a:ext cx="11331392" cy="646331"/>
          </a:xfrm>
          <a:prstGeom prst="rect">
            <a:avLst/>
          </a:prstGeom>
          <a:noFill/>
        </p:spPr>
        <p:txBody>
          <a:bodyPr wrap="square">
            <a:spAutoFit/>
          </a:bodyPr>
          <a:lstStyle/>
          <a:p>
            <a:pPr algn="ctr"/>
            <a:r>
              <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“Y tomaron ceniza del horno, y se pusieron delante de Faraón, y la esparció Moisés hacia el cielo; y hubo sarpullido que produjo úlceras tanto en los hombres como en las bestias” </a:t>
            </a:r>
            <a:r>
              <a:rPr lang="es-ES"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(Éxodo 9:10)</a:t>
            </a:r>
            <a:endPar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es-ES" sz="4400" b="1" dirty="0">
                <a:ln w="22225">
                  <a:solidFill>
                    <a:schemeClr val="accent6">
                      <a:lumMod val="50000"/>
                    </a:schemeClr>
                  </a:solidFill>
                  <a:prstDash val="solid"/>
                </a:ln>
                <a:solidFill>
                  <a:schemeClr val="accent6">
                    <a:lumMod val="40000"/>
                    <a:lumOff val="60000"/>
                  </a:schemeClr>
                </a:solidFill>
              </a:rPr>
              <a:t>SEXTA PLAGA (GRAVE): ÚLCERAS</a:t>
            </a: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62666" y="4518523"/>
            <a:ext cx="5661955"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Éxodo 9:</a:t>
            </a:r>
            <a:r>
              <a:rPr lang="es-ES" sz="2000" b="1" dirty="0">
                <a:solidFill>
                  <a:srgbClr val="8443EC"/>
                </a:solidFill>
                <a:latin typeface="Aptos" panose="02110004020202020204"/>
              </a:rPr>
              <a:t>8</a:t>
            </a: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-12.</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4227570198"/>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a:extLst>
              <a:ext uri="{28A0092B-C50C-407E-A947-70E740481C1C}">
                <a14:useLocalDpi xmlns:a14="http://schemas.microsoft.com/office/drawing/2010/main" val="0"/>
              </a:ext>
            </a:extLst>
          </a:blip>
          <a:srcRect t="4072" b="11596"/>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62666" y="4918633"/>
            <a:ext cx="572933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Ni siquiera los magos podían sanarse a sí mismos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9:11). Faraón no tenía dudas sobre el origen de las plagas. Pero había decidido negarse a doblegarse ante Dios, y Dios permitió que cosechase el fruto de su rebeldía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9:12).</a:t>
            </a: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690562" y="676186"/>
            <a:ext cx="10810875" cy="646331"/>
          </a:xfrm>
          <a:prstGeom prst="rect">
            <a:avLst/>
          </a:prstGeom>
          <a:noFill/>
        </p:spPr>
        <p:txBody>
          <a:bodyPr wrap="square">
            <a:spAutoFit/>
          </a:bodyPr>
          <a:lstStyle/>
          <a:p>
            <a:pPr algn="ctr"/>
            <a:r>
              <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rPr>
              <a:t>“He aquí que mañana a estas horas yo haré llover granizo muy pesado, cual nunca hubo en Egipto, desde el día que se fundó hasta ahora” </a:t>
            </a:r>
            <a:r>
              <a:rPr lang="es-ES" sz="1400" b="1" dirty="0">
                <a:solidFill>
                  <a:srgbClr val="F6F3FF"/>
                </a:solidFill>
                <a:effectLst>
                  <a:outerShdw blurRad="38100" dist="38100" dir="2700000" algn="tl">
                    <a:srgbClr val="000000">
                      <a:alpha val="43137"/>
                    </a:srgbClr>
                  </a:outerShdw>
                </a:effectLst>
                <a:latin typeface="Comic Sans MS" panose="030F0702030302020204" pitchFamily="66" charset="0"/>
              </a:rPr>
              <a:t>(Éxodo 9:18)</a:t>
            </a:r>
            <a:endPar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SÉPTIMA PLAGA (DEVASTADORA): GRANIZO</a:t>
            </a: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2119418"/>
            <a:ext cx="31094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2254AE"/>
                </a:solidFill>
                <a:effectLst/>
                <a:uLnTx/>
                <a:uFillTx/>
                <a:latin typeface="Aptos" panose="02110004020202020204"/>
                <a:ea typeface="+mn-ea"/>
                <a:cs typeface="+mn-cs"/>
              </a:rPr>
              <a:t>Éxodo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4219548611"/>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1098932151"/>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4214751" y="2519528"/>
            <a:ext cx="3109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Se puso a prueba la fe de los egipcios. El que creyó, salvó la vida de sus siervos y de su ganado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9:20). Faraón no creyó y, aunque confesó haber pecado, su confesión no fue sincera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9:27-30).</a:t>
            </a: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90562" y="676186"/>
            <a:ext cx="10810875" cy="584775"/>
          </a:xfrm>
          <a:prstGeom prst="rect">
            <a:avLst/>
          </a:prstGeom>
          <a:noFill/>
        </p:spPr>
        <p:txBody>
          <a:bodyPr wrap="square">
            <a:spAutoFit/>
          </a:bodyPr>
          <a:lstStyle/>
          <a:p>
            <a:pPr algn="ctr"/>
            <a:r>
              <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“Y si aún rehúsas dejarlo ir, he aquí que mañana yo traeré sobre tu territorio la langosta”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(Éxodo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s-ES" dirty="0">
                <a:solidFill>
                  <a:schemeClr val="accent2">
                    <a:lumMod val="40000"/>
                    <a:lumOff val="60000"/>
                  </a:schemeClr>
                </a:solidFill>
              </a:rPr>
              <a:t>OCTAVA PLAGA (DEVASTADORA): LANGOSTAS</a:t>
            </a: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AE4522"/>
                </a:solidFill>
                <a:effectLst/>
                <a:uLnTx/>
                <a:uFillTx/>
                <a:latin typeface="Aptos" panose="02110004020202020204"/>
                <a:ea typeface="+mn-ea"/>
                <a:cs typeface="+mn-cs"/>
              </a:rPr>
              <a:t>Éxodo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145374528"/>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a:srcRect l="4902" r="4902"/>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711800"/>
            <a:ext cx="358957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Con Egipto devastado, los egipcios mismos suplicaron a Faraón que dejase ir a Israel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Éx</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10:7).</a:t>
            </a: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“Jehová dijo a Moisés: Extiende tu mano hacia el cielo, para que haya tinieblas sobre la tierra de Egipto, tanto que cualquiera las palpe”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(Éxodo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s-ES" dirty="0">
                <a:solidFill>
                  <a:schemeClr val="accent3">
                    <a:lumMod val="40000"/>
                    <a:lumOff val="60000"/>
                  </a:schemeClr>
                </a:solidFill>
              </a:rPr>
              <a:t>NOVENA PLAGA (DEVASTADORA): TINIEBLAS</a:t>
            </a: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626A6D"/>
                </a:solidFill>
                <a:effectLst/>
                <a:uLnTx/>
                <a:uFillTx/>
                <a:latin typeface="Aptos" panose="02110004020202020204"/>
                <a:ea typeface="+mn-ea"/>
                <a:cs typeface="+mn-cs"/>
              </a:rPr>
              <a:t>Éxodo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3433470622"/>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a:extLst>
              <a:ext uri="{28A0092B-C50C-407E-A947-70E740481C1C}">
                <a14:useLocalDpi xmlns:a14="http://schemas.microsoft.com/office/drawing/2010/main" val="0"/>
              </a:ext>
            </a:extLst>
          </a:blip>
          <a:srcRect t="3366" b="3366"/>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78207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vida en Egipto quedó paralizada durante tres días (excepto en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Gosén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Dios concedió un tiempo de reflexión, que Faraón no aprovechó debidamente.</a:t>
            </a: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270911" y="1612085"/>
            <a:ext cx="11452660" cy="4893647"/>
          </a:xfrm>
          <a:prstGeom prst="rect">
            <a:avLst/>
          </a:prstGeom>
          <a:noFill/>
        </p:spPr>
        <p:txBody>
          <a:bodyPr wrap="square">
            <a:spAutoFit/>
          </a:bodyPr>
          <a:lstStyle/>
          <a:p>
            <a:pPr>
              <a:spcBef>
                <a:spcPts val="600"/>
              </a:spcBef>
            </a:pPr>
            <a:r>
              <a:rPr lang="es-ES" sz="2600" b="1" dirty="0">
                <a:latin typeface="Constantia" panose="02030602050306030303" pitchFamily="18" charset="0"/>
              </a:rPr>
              <a:t>“Antes de enviar cada plaga, Moisés había de describir su naturaleza y sus efectos, para que el rey se salvara de ella si quería. Todo castigo despreciado sería seguido de uno más severo, hasta que su orgulloso corazón se humillara, y reconociera al Creador del cielo y de la tierra como el Dios verdadero y viviente. El Señor iba a dar a los egipcios la oportunidad de ver cuán vana era la sabiduría de sus hombres fuertes, cuán débil el poder de sus dioses, que se oponían a los mandamientos de Jehová. Castigaría al pueblo egipcio por su idolatría, y anularía las supuestas bendiciones que decían recibir de sus dioses inanimados. Dios glorificaría su propio nombre para que otras naciones oyeran de su poder y temblaran ante sus prodigios, y para que su pueblo se apartara de la idolatría y le tributara verdadera adoración”</a:t>
            </a: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es-ES" b="1" dirty="0"/>
              <a:t>E. G. W. (Patriarcas y profetas, pág. 237)</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a:extLst>
              <a:ext uri="{28A0092B-C50C-407E-A947-70E740481C1C}">
                <a14:useLocalDpi xmlns:a14="http://schemas.microsoft.com/office/drawing/2010/main" val="0"/>
              </a:ext>
            </a:extLst>
          </a:blip>
          <a:srcRect t="14894" b="14894"/>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58532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“Y tal como el Señor lo había dicho por medio de Moisés, el corazón de Faraón se endureció y no dejó ir a los israelitas”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Éxodo 9:35</a:t>
            </a:r>
          </a:p>
        </p:txBody>
      </p:sp>
    </p:spTree>
    <p:extLst>
      <p:ext uri="{BB962C8B-B14F-4D97-AF65-F5344CB8AC3E}">
        <p14:creationId xmlns:p14="http://schemas.microsoft.com/office/powerpoint/2010/main" val="350008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3000" r="-2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362599" y="3768382"/>
            <a:ext cx="58197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4F7F0D"/>
                </a:solidFill>
              </a:rPr>
              <a:t>El preludio:</a:t>
            </a:r>
          </a:p>
          <a:p>
            <a:pPr lvl="1">
              <a:spcBef>
                <a:spcPts val="600"/>
              </a:spcBef>
            </a:pPr>
            <a:r>
              <a:rPr lang="es-ES" sz="2000" b="1" dirty="0"/>
              <a:t>Lucha de serpientes (Éxodo 7:8-12)</a:t>
            </a:r>
          </a:p>
          <a:p>
            <a:pPr lvl="1">
              <a:spcBef>
                <a:spcPts val="600"/>
              </a:spcBef>
            </a:pPr>
            <a:r>
              <a:rPr lang="es-ES" sz="2000" b="1" dirty="0"/>
              <a:t>Un corazón endurecido (Éxodo 7:13)</a:t>
            </a:r>
          </a:p>
          <a:p>
            <a:pPr>
              <a:spcBef>
                <a:spcPts val="1800"/>
              </a:spcBef>
            </a:pPr>
            <a:r>
              <a:rPr lang="es-ES" sz="2000" b="1" dirty="0">
                <a:solidFill>
                  <a:srgbClr val="263DCA"/>
                </a:solidFill>
              </a:rPr>
              <a:t>Las plagas:</a:t>
            </a:r>
          </a:p>
          <a:p>
            <a:pPr lvl="1">
              <a:spcBef>
                <a:spcPts val="600"/>
              </a:spcBef>
            </a:pPr>
            <a:r>
              <a:rPr lang="es-ES" sz="2000" b="1" dirty="0"/>
              <a:t>Tres plagas leves (Éxodo 7:14-8:19)</a:t>
            </a:r>
          </a:p>
          <a:p>
            <a:pPr lvl="1">
              <a:spcBef>
                <a:spcPts val="600"/>
              </a:spcBef>
            </a:pPr>
            <a:r>
              <a:rPr lang="es-ES" sz="2000" b="1" dirty="0"/>
              <a:t>Tres plagas graves (Éxodo 8:20-9:12)</a:t>
            </a:r>
          </a:p>
          <a:p>
            <a:pPr lvl="1">
              <a:spcBef>
                <a:spcPts val="600"/>
              </a:spcBef>
            </a:pPr>
            <a:r>
              <a:rPr lang="es-ES" sz="2000" b="1" dirty="0"/>
              <a:t>Tres plagas devastadoras (Éxodo 9:13-10:29)</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161924" y="130441"/>
            <a:ext cx="6543676" cy="1631216"/>
          </a:xfrm>
          <a:prstGeom prst="rect">
            <a:avLst/>
          </a:prstGeom>
          <a:noFill/>
        </p:spPr>
        <p:txBody>
          <a:bodyPr wrap="square" rtlCol="0">
            <a:spAutoFit/>
          </a:bodyPr>
          <a:lstStyle/>
          <a:p>
            <a:pPr>
              <a:spcBef>
                <a:spcPts val="600"/>
              </a:spcBef>
            </a:pPr>
            <a:r>
              <a:rPr lang="es-ES" sz="2000" b="1" dirty="0"/>
              <a:t>Cuando el pueblo de Dios se debía enfrentar a una guerra, Dios le instruyó para que, en primer lugar, se parlamentaran condiciones de paz. Si no se conseguía llegar a un acuerdo, debía pasarse a la acción</a:t>
            </a:r>
            <a:br>
              <a:rPr lang="es-ES" sz="2000" b="1" dirty="0"/>
            </a:br>
            <a:r>
              <a:rPr lang="es-ES" sz="2000" b="1" dirty="0"/>
              <a:t>(</a:t>
            </a:r>
            <a:r>
              <a:rPr lang="es-ES" sz="2000" b="1" dirty="0" err="1"/>
              <a:t>Dt</a:t>
            </a:r>
            <a:r>
              <a:rPr lang="es-ES" sz="2000" b="1" dirty="0"/>
              <a:t>. 20:10-12).</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8" y="3922386"/>
            <a:ext cx="4225933"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a:extLst>
              <a:ext uri="{28A0092B-C50C-407E-A947-70E740481C1C}">
                <a14:useLocalDpi xmlns:a14="http://schemas.microsoft.com/office/drawing/2010/main" val="0"/>
              </a:ext>
            </a:extLst>
          </a:blip>
          <a:srcRect l="50130" r="25064"/>
          <a:stretch>
            <a:fillRect/>
          </a:stretch>
        </p:blipFill>
        <p:spPr>
          <a:xfrm>
            <a:off x="40100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9786" y="5108683"/>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9786"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6433184"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433184" y="5922893"/>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433184"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433184"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433184" y="6313523"/>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161923" y="2773258"/>
            <a:ext cx="6543675" cy="1015663"/>
          </a:xfrm>
          <a:prstGeom prst="rect">
            <a:avLst/>
          </a:prstGeom>
          <a:noFill/>
        </p:spPr>
        <p:txBody>
          <a:bodyPr wrap="square">
            <a:spAutoFit/>
          </a:bodyPr>
          <a:lstStyle/>
          <a:p>
            <a:pPr>
              <a:spcBef>
                <a:spcPts val="600"/>
              </a:spcBef>
            </a:pPr>
            <a:r>
              <a:rPr lang="es-ES" sz="2000" b="1" dirty="0"/>
              <a:t>Cuando cayeron las plagas, ningún dios del enorme panteón egipcio pudo proteger a Egipto del poder del verdadero y único Dios.</a:t>
            </a:r>
          </a:p>
        </p:txBody>
      </p:sp>
      <p:sp>
        <p:nvSpPr>
          <p:cNvPr id="11" name="CuadroTexto 10">
            <a:extLst>
              <a:ext uri="{FF2B5EF4-FFF2-40B4-BE49-F238E27FC236}">
                <a16:creationId xmlns:a16="http://schemas.microsoft.com/office/drawing/2014/main" id="{C299A7AC-BB09-3D6B-1080-81E4096BF6E5}"/>
              </a:ext>
            </a:extLst>
          </p:cNvPr>
          <p:cNvSpPr txBox="1"/>
          <p:nvPr/>
        </p:nvSpPr>
        <p:spPr>
          <a:xfrm>
            <a:off x="161922" y="1759819"/>
            <a:ext cx="6543675" cy="1015663"/>
          </a:xfrm>
          <a:prstGeom prst="rect">
            <a:avLst/>
          </a:prstGeom>
          <a:noFill/>
        </p:spPr>
        <p:txBody>
          <a:bodyPr wrap="square">
            <a:spAutoFit/>
          </a:bodyPr>
          <a:lstStyle/>
          <a:p>
            <a:pPr>
              <a:spcBef>
                <a:spcPts val="600"/>
              </a:spcBef>
            </a:pPr>
            <a:r>
              <a:rPr lang="es-ES" sz="2000" b="1" dirty="0"/>
              <a:t>Así fue como Dios trató con Egipto. Se había intentado una salida pacífica, pero Tutmosis se negó a aceptarla. Había llegado el momento de pasar a la acción.</a:t>
            </a: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0"/>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1094"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95426" y="2686678"/>
            <a:ext cx="4833746" cy="1240430"/>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s-ES" sz="6000" b="1" dirty="0">
                <a:ln/>
                <a:solidFill>
                  <a:srgbClr val="783E45"/>
                </a:solidFill>
                <a:effectLst>
                  <a:outerShdw blurRad="50800" dist="76200" dir="13500000" algn="br" rotWithShape="0">
                    <a:srgbClr val="5E3035">
                      <a:alpha val="40000"/>
                    </a:srgbClr>
                  </a:outerShdw>
                </a:effectLst>
              </a:rPr>
              <a:t>EL PRELUDIO</a:t>
            </a: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es-ES"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LUCHA DE SERPIENTES </a:t>
            </a:r>
          </a:p>
        </p:txBody>
      </p:sp>
      <p:sp>
        <p:nvSpPr>
          <p:cNvPr id="5" name="CuadroTexto 4">
            <a:extLst>
              <a:ext uri="{FF2B5EF4-FFF2-40B4-BE49-F238E27FC236}">
                <a16:creationId xmlns:a16="http://schemas.microsoft.com/office/drawing/2014/main" id="{B0C758F2-9F4C-8465-50E1-EDB79CDA39C7}"/>
              </a:ext>
            </a:extLst>
          </p:cNvPr>
          <p:cNvSpPr txBox="1"/>
          <p:nvPr/>
        </p:nvSpPr>
        <p:spPr>
          <a:xfrm>
            <a:off x="204491" y="523909"/>
            <a:ext cx="9953625" cy="646331"/>
          </a:xfrm>
          <a:prstGeom prst="rect">
            <a:avLst/>
          </a:prstGeom>
          <a:noFill/>
        </p:spPr>
        <p:txBody>
          <a:bodyPr wrap="square">
            <a:spAutoFit/>
          </a:bodyPr>
          <a:lstStyle/>
          <a:p>
            <a:pPr algn="ctr"/>
            <a:r>
              <a:rPr lang="es-ES" b="1" dirty="0">
                <a:solidFill>
                  <a:srgbClr val="3A4567"/>
                </a:solidFill>
                <a:latin typeface="Comic Sans MS" panose="030F0702030302020204" pitchFamily="66" charset="0"/>
              </a:rPr>
              <a:t>“Cada uno de ellos arrojó su vara al suelo, y cada vara se convirtió en una serpiente. Sin embargo, la vara de Aarón se tragó las varas de todos ellos” </a:t>
            </a:r>
            <a:r>
              <a:rPr lang="es-ES" sz="1400" b="1" dirty="0">
                <a:solidFill>
                  <a:srgbClr val="3A4567"/>
                </a:solidFill>
                <a:latin typeface="Comic Sans MS" panose="030F0702030302020204" pitchFamily="66" charset="0"/>
              </a:rPr>
              <a:t>(Éxodo 7:12 </a:t>
            </a:r>
            <a:r>
              <a:rPr lang="es-ES" sz="1100" b="1" dirty="0" err="1">
                <a:solidFill>
                  <a:srgbClr val="3A4567"/>
                </a:solidFill>
                <a:latin typeface="Comic Sans MS" panose="030F0702030302020204" pitchFamily="66" charset="0"/>
              </a:rPr>
              <a:t>NVI</a:t>
            </a:r>
            <a:r>
              <a:rPr lang="es-ES" sz="1400" b="1" dirty="0">
                <a:solidFill>
                  <a:srgbClr val="3A4567"/>
                </a:solidFill>
                <a:latin typeface="Comic Sans MS" panose="030F0702030302020204" pitchFamily="66" charset="0"/>
              </a:rPr>
              <a:t>)</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8" y="1330949"/>
            <a:ext cx="6673337" cy="1015663"/>
          </a:xfrm>
          <a:prstGeom prst="rect">
            <a:avLst/>
          </a:prstGeom>
          <a:noFill/>
        </p:spPr>
        <p:txBody>
          <a:bodyPr wrap="square" rtlCol="0">
            <a:spAutoFit/>
          </a:bodyPr>
          <a:lstStyle/>
          <a:p>
            <a:pPr>
              <a:spcBef>
                <a:spcPts val="600"/>
              </a:spcBef>
            </a:pPr>
            <a:r>
              <a:rPr lang="es-ES" sz="2000" b="1" dirty="0"/>
              <a:t>Dios expresó que la liberación de Israel era una guerra que luchaba personalmente contra los dioses egipcios (</a:t>
            </a:r>
            <a:r>
              <a:rPr lang="es-ES" sz="2000" b="1" dirty="0" err="1"/>
              <a:t>Éx</a:t>
            </a:r>
            <a:r>
              <a:rPr lang="es-ES" sz="2000" b="1" dirty="0"/>
              <a:t>. 12:12; Nm. 33:4).</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3155" y="57324"/>
            <a:ext cx="1928153" cy="342942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a:extLst>
              <a:ext uri="{28A0092B-C50C-407E-A947-70E740481C1C}">
                <a14:useLocalDpi xmlns:a14="http://schemas.microsoft.com/office/drawing/2010/main" val="0"/>
              </a:ext>
            </a:extLst>
          </a:blip>
          <a:srcRect l="1740" r="1740"/>
          <a:stretch>
            <a:fillRect/>
          </a:stretch>
        </p:blipFill>
        <p:spPr>
          <a:xfrm>
            <a:off x="173601" y="3181150"/>
            <a:ext cx="5970524" cy="3525927"/>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6238874" y="3522983"/>
            <a:ext cx="5953125" cy="1015663"/>
          </a:xfrm>
          <a:prstGeom prst="rect">
            <a:avLst/>
          </a:prstGeom>
          <a:noFill/>
        </p:spPr>
        <p:txBody>
          <a:bodyPr wrap="square">
            <a:spAutoFit/>
          </a:bodyPr>
          <a:lstStyle/>
          <a:p>
            <a:pPr>
              <a:spcBef>
                <a:spcPts val="600"/>
              </a:spcBef>
            </a:pPr>
            <a:r>
              <a:rPr lang="es-ES" sz="2000" b="1" dirty="0"/>
              <a:t>Al convertir la vara en serpiente, Dios estaba desafiando directamente a esta diosa (</a:t>
            </a:r>
            <a:r>
              <a:rPr lang="es-ES" sz="2000" b="1" dirty="0" err="1"/>
              <a:t>Éx</a:t>
            </a:r>
            <a:r>
              <a:rPr lang="es-ES" sz="2000" b="1" dirty="0"/>
              <a:t>. 7:10). ¿Sería capaz de proteger a Faraón?</a:t>
            </a: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1003" t="24626" r="13623"/>
          <a:stretch>
            <a:fillRect/>
          </a:stretch>
        </p:blipFill>
        <p:spPr>
          <a:xfrm>
            <a:off x="7085873" y="1438853"/>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346611"/>
            <a:ext cx="6673337" cy="707886"/>
          </a:xfrm>
          <a:prstGeom prst="rect">
            <a:avLst/>
          </a:prstGeom>
          <a:noFill/>
        </p:spPr>
        <p:txBody>
          <a:bodyPr wrap="square">
            <a:spAutoFit/>
          </a:bodyPr>
          <a:lstStyle/>
          <a:p>
            <a:pPr>
              <a:spcBef>
                <a:spcPts val="600"/>
              </a:spcBef>
            </a:pPr>
            <a:r>
              <a:rPr lang="es-ES" sz="2000" b="1" dirty="0"/>
              <a:t>En su corona, símbolo de su poder, el faraón lucía una hermosa cobra que representaba a la diosa </a:t>
            </a:r>
            <a:r>
              <a:rPr lang="es-ES" sz="2000" b="1" dirty="0" err="1"/>
              <a:t>Uadyet</a:t>
            </a:r>
            <a:r>
              <a:rPr lang="es-ES" sz="2000" b="1" dirty="0"/>
              <a:t>.</a:t>
            </a:r>
          </a:p>
        </p:txBody>
      </p:sp>
      <p:sp>
        <p:nvSpPr>
          <p:cNvPr id="9" name="CuadroTexto 8">
            <a:extLst>
              <a:ext uri="{FF2B5EF4-FFF2-40B4-BE49-F238E27FC236}">
                <a16:creationId xmlns:a16="http://schemas.microsoft.com/office/drawing/2014/main" id="{396FC0F6-9B03-5367-D796-5741C791E609}"/>
              </a:ext>
            </a:extLst>
          </p:cNvPr>
          <p:cNvSpPr txBox="1"/>
          <p:nvPr/>
        </p:nvSpPr>
        <p:spPr>
          <a:xfrm>
            <a:off x="6238874" y="6154473"/>
            <a:ext cx="5970524" cy="707886"/>
          </a:xfrm>
          <a:prstGeom prst="rect">
            <a:avLst/>
          </a:prstGeom>
          <a:noFill/>
        </p:spPr>
        <p:txBody>
          <a:bodyPr wrap="square">
            <a:spAutoFit/>
          </a:bodyPr>
          <a:lstStyle/>
          <a:p>
            <a:pPr>
              <a:spcBef>
                <a:spcPts val="600"/>
              </a:spcBef>
            </a:pPr>
            <a:r>
              <a:rPr lang="es-ES" sz="2000" b="1" dirty="0"/>
              <a:t>Dios mostró así que Él, no los dioses egipcios, es quien posee el poder y la autoridad soberanos.</a:t>
            </a:r>
          </a:p>
        </p:txBody>
      </p:sp>
      <p:sp>
        <p:nvSpPr>
          <p:cNvPr id="11" name="CuadroTexto 10">
            <a:extLst>
              <a:ext uri="{FF2B5EF4-FFF2-40B4-BE49-F238E27FC236}">
                <a16:creationId xmlns:a16="http://schemas.microsoft.com/office/drawing/2014/main" id="{BB8DDBEB-529F-6458-00BC-0FDECC76B4CB}"/>
              </a:ext>
            </a:extLst>
          </p:cNvPr>
          <p:cNvSpPr txBox="1"/>
          <p:nvPr/>
        </p:nvSpPr>
        <p:spPr>
          <a:xfrm>
            <a:off x="6238874" y="4523257"/>
            <a:ext cx="5970524" cy="1631216"/>
          </a:xfrm>
          <a:prstGeom prst="rect">
            <a:avLst/>
          </a:prstGeom>
          <a:noFill/>
        </p:spPr>
        <p:txBody>
          <a:bodyPr wrap="square">
            <a:spAutoFit/>
          </a:bodyPr>
          <a:lstStyle/>
          <a:p>
            <a:pPr>
              <a:spcBef>
                <a:spcPts val="600"/>
              </a:spcBef>
            </a:pPr>
            <a:r>
              <a:rPr lang="es-ES" sz="2000" b="1" dirty="0"/>
              <a:t>Satanás imitó el milagro a través de los magos</a:t>
            </a:r>
            <a:br>
              <a:rPr lang="es-ES" sz="2000" b="1" dirty="0"/>
            </a:br>
            <a:r>
              <a:rPr lang="es-ES" sz="2000" b="1" dirty="0"/>
              <a:t>(</a:t>
            </a:r>
            <a:r>
              <a:rPr lang="es-ES" sz="2000" b="1" dirty="0" err="1"/>
              <a:t>Éx</a:t>
            </a:r>
            <a:r>
              <a:rPr lang="es-ES" sz="2000" b="1" dirty="0"/>
              <a:t>. 7:11). Pero él no puede crear vida; sus serpientes solo parecían serpientes. Sin embargo, Dios sí había creado una serpiente viva, capaz de devorar a las inanimadas (</a:t>
            </a:r>
            <a:r>
              <a:rPr lang="es-ES" sz="2000" b="1" dirty="0" err="1"/>
              <a:t>Éx</a:t>
            </a:r>
            <a:r>
              <a:rPr lang="es-ES" sz="2000" b="1" dirty="0"/>
              <a:t>. 7:12).</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t="-16000" b="-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s-ES" sz="4400" b="1" spc="600" dirty="0">
                <a:ln w="9525">
                  <a:noFill/>
                  <a:prstDash val="solid"/>
                </a:ln>
                <a:blipFill>
                  <a:blip r:embed="rId4"/>
                  <a:tile tx="0" ty="0" sx="100000" sy="100000" flip="none" algn="tl"/>
                </a:blipFill>
                <a:effectLst>
                  <a:outerShdw blurRad="12700" dist="63500" dir="2700000" algn="tl" rotWithShape="0">
                    <a:srgbClr val="FFB098"/>
                  </a:outerShdw>
                </a:effectLst>
              </a:rPr>
              <a:t>UN CORAZÓN ENDURECIDO </a:t>
            </a: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585768"/>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50000"/>
                  </a:schemeClr>
                </a:solidFill>
                <a:latin typeface="Comic Sans MS" panose="030F0702030302020204" pitchFamily="66" charset="0"/>
              </a:rPr>
              <a:t>“Y el corazón de Faraón se endureció, y no los escuchó, como Jehová lo había dicho” </a:t>
            </a:r>
            <a:r>
              <a:rPr lang="es-ES" sz="1400" b="1" dirty="0">
                <a:solidFill>
                  <a:schemeClr val="accent6">
                    <a:lumMod val="50000"/>
                  </a:schemeClr>
                </a:solidFill>
                <a:latin typeface="Comic Sans MS" panose="030F0702030302020204" pitchFamily="66" charset="0"/>
              </a:rPr>
              <a:t>(Éxodo 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051354"/>
            <a:ext cx="8441354" cy="1631216"/>
          </a:xfrm>
          <a:prstGeom prst="rect">
            <a:avLst/>
          </a:prstGeom>
          <a:noFill/>
        </p:spPr>
        <p:txBody>
          <a:bodyPr wrap="square" rtlCol="0">
            <a:spAutoFit/>
          </a:bodyPr>
          <a:lstStyle/>
          <a:p>
            <a:pPr>
              <a:spcBef>
                <a:spcPts val="600"/>
              </a:spcBef>
            </a:pPr>
            <a:r>
              <a:rPr lang="es-ES" sz="2000" b="1" dirty="0"/>
              <a:t>En el libro de Éxodo se dice 9 veces que Dios endureció el corazón del faraón (</a:t>
            </a:r>
            <a:r>
              <a:rPr lang="es-ES" sz="2000" b="1" dirty="0" err="1"/>
              <a:t>Éx</a:t>
            </a:r>
            <a:r>
              <a:rPr lang="es-ES" sz="2000" b="1" dirty="0"/>
              <a:t>. 4:21; 7:3; 9:12; 10:1; 10:20; 10:27; 11:10; 14:4; 14:8), y otras 9 veces se dice que el faraón mismo endureció su corazón (</a:t>
            </a:r>
            <a:r>
              <a:rPr lang="es-ES" sz="2000" b="1" dirty="0" err="1"/>
              <a:t>Éx</a:t>
            </a:r>
            <a:r>
              <a:rPr lang="es-ES" sz="2000" b="1" dirty="0"/>
              <a:t>. 7:13; 7:14; 7:22; 8:15; 8:19; 8:32; 9:7; 9:34; 9:35). ¡Empate! ¿Quién endureció el corazón del faraón?</a:t>
            </a: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6088" y="3863390"/>
            <a:ext cx="4165196"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171640" y="4510751"/>
            <a:ext cx="7528572" cy="1323439"/>
          </a:xfrm>
          <a:prstGeom prst="rect">
            <a:avLst/>
          </a:prstGeom>
          <a:noFill/>
        </p:spPr>
        <p:txBody>
          <a:bodyPr wrap="square">
            <a:spAutoFit/>
          </a:bodyPr>
          <a:lstStyle/>
          <a:p>
            <a:pPr>
              <a:spcBef>
                <a:spcPts val="600"/>
              </a:spcBef>
            </a:pPr>
            <a:r>
              <a:rPr lang="es-ES" sz="2000" b="1" dirty="0"/>
              <a:t>Tras la sexta plaga, Dios endurece el corazón (</a:t>
            </a:r>
            <a:r>
              <a:rPr lang="es-ES" sz="2000" b="1" dirty="0" err="1"/>
              <a:t>Éx</a:t>
            </a:r>
            <a:r>
              <a:rPr lang="es-ES" sz="2000" b="1" dirty="0"/>
              <a:t>. 9:12). Faraón aparentemente, había pasado la barrera del arrepentimiento. Sin embargo, en la séptima plaga se le da otra oportunidad, pero vuelve a endurecer su corazón (</a:t>
            </a:r>
            <a:r>
              <a:rPr lang="es-ES" sz="2000" b="1" dirty="0" err="1"/>
              <a:t>Éx</a:t>
            </a:r>
            <a:r>
              <a:rPr lang="es-ES" sz="2000" b="1" dirty="0"/>
              <a:t>. 9:34-35).</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3" y="2682570"/>
            <a:ext cx="8441353" cy="1015663"/>
          </a:xfrm>
          <a:prstGeom prst="rect">
            <a:avLst/>
          </a:prstGeom>
          <a:noFill/>
        </p:spPr>
        <p:txBody>
          <a:bodyPr wrap="square">
            <a:spAutoFit/>
          </a:bodyPr>
          <a:lstStyle/>
          <a:p>
            <a:pPr>
              <a:spcBef>
                <a:spcPts val="600"/>
              </a:spcBef>
            </a:pPr>
            <a:r>
              <a:rPr lang="es-ES" sz="2000" b="1" dirty="0"/>
              <a:t>Tras las cinco primeras plagas, se dice explícitamente que Faraón endureció su corazón. Es decir, que se negó a responder positivamente al llamado del Espíritu Santo que le impulsaba a dejar ir libre a Israel.</a:t>
            </a: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628713"/>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a:extLst>
                <a:ext uri="{28A0092B-C50C-407E-A947-70E740481C1C}">
                  <a14:useLocalDpi xmlns:a14="http://schemas.microsoft.com/office/drawing/2010/main" val="0"/>
                </a:ext>
              </a:extLst>
            </a:blip>
            <a:srcRect t="20112" b="56808"/>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171639" y="5834190"/>
            <a:ext cx="7461197" cy="1015663"/>
          </a:xfrm>
          <a:prstGeom prst="rect">
            <a:avLst/>
          </a:prstGeom>
          <a:noFill/>
        </p:spPr>
        <p:txBody>
          <a:bodyPr wrap="square">
            <a:spAutoFit/>
          </a:bodyPr>
          <a:lstStyle/>
          <a:p>
            <a:pPr>
              <a:spcBef>
                <a:spcPts val="600"/>
              </a:spcBef>
            </a:pPr>
            <a:r>
              <a:rPr lang="es-ES" sz="2000" b="1" dirty="0"/>
              <a:t>A partir de entonces, su destino estaba fijado. Dios había endurecido el corazón de Faraón porque éste había decidido firmemente que no quería arrepentirse.</a:t>
            </a: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798898" y="1638755"/>
            <a:ext cx="10818795"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“A cada rechazo de la luz, el Señor manifestaba un despliegue más marcado de su poder; pero la obstinación del rey crecía con cada nueva evidencia del poder y la majestad del Dios del cielo, hasta que se agotó la última flecha de misericordia de la aljaba divina. Entonces el hombre quedó completamente endurecido por su propia resistencia persistente. Faraón sembró obstinación, y cosechó lo mismo en su carácter. El Señor no pudo hacer nada más para convencerlo, porque estaba obstinado y lleno de prejuicios, hasta el punto de que el Espíritu Santo no podía acceder a su corazón. Faraón fue entregado a su propia incredulidad y dureza de corazón”</a:t>
            </a:r>
          </a:p>
        </p:txBody>
      </p:sp>
      <p:sp>
        <p:nvSpPr>
          <p:cNvPr id="4" name="CuadroTexto 3">
            <a:extLst>
              <a:ext uri="{FF2B5EF4-FFF2-40B4-BE49-F238E27FC236}">
                <a16:creationId xmlns:a16="http://schemas.microsoft.com/office/drawing/2014/main" id="{61AE1EA3-C854-4738-445B-9DEB6A485FB8}"/>
              </a:ext>
            </a:extLst>
          </p:cNvPr>
          <p:cNvSpPr txBox="1"/>
          <p:nvPr/>
        </p:nvSpPr>
        <p:spPr>
          <a:xfrm>
            <a:off x="3161703" y="530180"/>
            <a:ext cx="5868594" cy="369332"/>
          </a:xfrm>
          <a:prstGeom prst="rect">
            <a:avLst/>
          </a:prstGeom>
          <a:noFill/>
        </p:spPr>
        <p:txBody>
          <a:bodyPr wrap="none" rtlCol="0">
            <a:spAutoFit/>
          </a:bodyPr>
          <a:lstStyle/>
          <a:p>
            <a:pPr algn="r"/>
            <a:r>
              <a:rPr lang="es-ES" b="1" dirty="0"/>
              <a:t>E. G. W. (</a:t>
            </a:r>
            <a:r>
              <a:rPr lang="en-US" b="1" noProof="0" dirty="0"/>
              <a:t>The Review and Herald</a:t>
            </a:r>
            <a:r>
              <a:rPr lang="es-ES" b="1" dirty="0"/>
              <a:t>, 17 de febrero de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s-ES" sz="6000" b="1" dirty="0">
                <a:ln/>
                <a:solidFill>
                  <a:srgbClr val="006699"/>
                </a:solidFill>
                <a:effectLst>
                  <a:outerShdw blurRad="50800" dist="76200" dir="13500000" algn="br" rotWithShape="0">
                    <a:srgbClr val="004364">
                      <a:alpha val="40000"/>
                    </a:srgbClr>
                  </a:outerShdw>
                </a:effectLst>
              </a:rPr>
              <a:t>LAS PLAGAS</a:t>
            </a: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a:extLst>
              <a:ext uri="{28A0092B-C50C-407E-A947-70E740481C1C}">
                <a14:useLocalDpi xmlns:a14="http://schemas.microsoft.com/office/drawing/2010/main" val="0"/>
              </a:ext>
            </a:extLst>
          </a:blip>
          <a:srcRect l="-1" r="48314" b="1336"/>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3">
            <a:extLst>
              <a:ext uri="{28A0092B-C50C-407E-A947-70E740481C1C}">
                <a14:useLocalDpi xmlns:a14="http://schemas.microsoft.com/office/drawing/2010/main" val="0"/>
              </a:ext>
            </a:extLst>
          </a:blip>
          <a:srcRect l="44974" r="-1" b="1336"/>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s-ES" sz="1800" b="1" dirty="0">
                <a:solidFill>
                  <a:srgbClr val="C00000"/>
                </a:solidFill>
                <a:latin typeface="Comic Sans MS" panose="030F0702030302020204" pitchFamily="66" charset="0"/>
              </a:rPr>
              <a:t>“Así ha dicho Jehová: En esto conocerás que yo soy Jehová: he aquí, yo golpearé con la vara que tengo en mi mano el agua que está en el río, y se convertirá en sangre” </a:t>
            </a:r>
            <a:r>
              <a:rPr lang="es-ES" sz="1400" b="1" dirty="0">
                <a:solidFill>
                  <a:srgbClr val="C00000"/>
                </a:solidFill>
                <a:latin typeface="Comic Sans MS" panose="030F0702030302020204" pitchFamily="66" charset="0"/>
              </a:rPr>
              <a:t>(Éxodo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PRIMERA PLAGA (LEVE): SANGRE</a:t>
            </a: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C00000"/>
                </a:solidFill>
                <a:effectLst/>
                <a:uLnTx/>
                <a:uFillTx/>
                <a:latin typeface="Aptos" panose="02110004020202020204"/>
                <a:ea typeface="+mn-ea"/>
                <a:cs typeface="+mn-cs"/>
              </a:rPr>
              <a:t>Éxodo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2111280149"/>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395287" y="4629197"/>
            <a:ext cx="36814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Nilo, con sus crecidas, daba vida a Egipto. Pero ¿quién creó las fuentes de las aguas? Los magos simularon la conversión del agua, pero no pudieron revertirla.</a:t>
            </a: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684</TotalTime>
  <Words>1669</Words>
  <Application>Microsoft Office PowerPoint</Application>
  <PresentationFormat>Panorámica</PresentationFormat>
  <Paragraphs>80</Paragraphs>
  <Slides>18</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18</vt:i4>
      </vt:variant>
    </vt:vector>
  </HeadingPairs>
  <TitlesOfParts>
    <vt:vector size="25" baseType="lpstr">
      <vt:lpstr>Aptos Display</vt:lpstr>
      <vt:lpstr>Arial</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95</cp:revision>
  <dcterms:created xsi:type="dcterms:W3CDTF">2025-06-28T14:27:47Z</dcterms:created>
  <dcterms:modified xsi:type="dcterms:W3CDTF">2025-06-29T21:51:07Z</dcterms:modified>
</cp:coreProperties>
</file>