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9"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8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s-ES" sz="2000" b="1" dirty="0"/>
            <a:t>Que abunde el amor en vosotros</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s-ES" sz="2000" b="1" dirty="0"/>
            <a:t>Os hará más sabios</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s-ES" sz="2000" b="1" dirty="0"/>
            <a:t>Discerniréis lo mejor</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s-ES" sz="2000" b="1" dirty="0"/>
            <a:t>Seréis puros e íntegros</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s-ES" sz="2000" b="1" dirty="0"/>
            <a:t>Llevaréis frutos por Jesucristo</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s-ES" sz="2000" b="1" dirty="0"/>
            <a:t>Esto redundará en gloria y alabanza para Dios</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s-ES" sz="1800" b="1">
              <a:effectLst>
                <a:outerShdw blurRad="38100" dist="38100" dir="2700000" algn="tl">
                  <a:srgbClr val="000000">
                    <a:alpha val="43137"/>
                  </a:srgbClr>
                </a:outerShdw>
              </a:effectLst>
            </a:rPr>
            <a:t>Que reciban el conocimiento de Dios que les dará sabiduría e inteligencia espiritual</a:t>
          </a:r>
          <a:endParaRPr lang="es-ES" sz="180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s-ES" sz="1800" b="1">
              <a:effectLst>
                <a:outerShdw blurRad="38100" dist="38100" dir="2700000" algn="tl">
                  <a:srgbClr val="000000">
                    <a:alpha val="43137"/>
                  </a:srgbClr>
                </a:outerShdw>
              </a:effectLst>
            </a:rPr>
            <a:t>Que anden como dignos hijos de Dios, agradándole en todo</a:t>
          </a:r>
          <a:endParaRPr lang="es-ES" sz="180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s-ES" sz="1800" b="1">
              <a:effectLst>
                <a:outerShdw blurRad="38100" dist="38100" dir="2700000" algn="tl">
                  <a:srgbClr val="000000">
                    <a:alpha val="43137"/>
                  </a:srgbClr>
                </a:outerShdw>
              </a:effectLst>
            </a:rPr>
            <a:t>Que lleven fruto y crezcan en el conocimiento</a:t>
          </a:r>
          <a:endParaRPr lang="es-ES" sz="180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s-ES" sz="1800" b="1">
              <a:effectLst>
                <a:outerShdw blurRad="38100" dist="38100" dir="2700000" algn="tl">
                  <a:srgbClr val="000000">
                    <a:alpha val="43137"/>
                  </a:srgbClr>
                </a:outerShdw>
              </a:effectLst>
            </a:rPr>
            <a:t>Que sean fortalecidos con poder de Dios para que sean pacientes</a:t>
          </a:r>
          <a:endParaRPr lang="es-ES" sz="180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s-ES" sz="1800" b="1" dirty="0">
              <a:effectLst>
                <a:outerShdw blurRad="38100" dist="38100" dir="2700000" algn="tl">
                  <a:srgbClr val="000000">
                    <a:alpha val="43137"/>
                  </a:srgbClr>
                </a:outerShdw>
              </a:effectLst>
            </a:rPr>
            <a:t>La Biblia</a:t>
          </a:r>
          <a:br>
            <a:rPr lang="es-ES" sz="1800" b="1" dirty="0">
              <a:effectLst>
                <a:outerShdw blurRad="38100" dist="38100" dir="2700000" algn="tl">
                  <a:srgbClr val="000000">
                    <a:alpha val="43137"/>
                  </a:srgbClr>
                </a:outerShdw>
              </a:effectLst>
            </a:rPr>
          </a:br>
          <a:r>
            <a:rPr lang="es-ES" sz="1800" b="1" dirty="0">
              <a:effectLst>
                <a:outerShdw blurRad="38100" dist="38100" dir="2700000" algn="tl">
                  <a:srgbClr val="000000">
                    <a:alpha val="43137"/>
                  </a:srgbClr>
                </a:outerShdw>
              </a:effectLst>
            </a:rPr>
            <a:t>(Sal. 119:105)</a:t>
          </a:r>
          <a:endParaRPr lang="es-ES" sz="180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s-ES" sz="1800" b="1" dirty="0">
              <a:effectLst>
                <a:outerShdw blurRad="38100" dist="38100" dir="2700000" algn="tl">
                  <a:srgbClr val="000000">
                    <a:alpha val="43137"/>
                  </a:srgbClr>
                </a:outerShdw>
              </a:effectLst>
            </a:rPr>
            <a:t>El espíritu de profecía (Ap. 19:10), manifestado a través de Elena G. White</a:t>
          </a:r>
          <a:endParaRPr lang="es-ES" sz="180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s-ES" sz="1800" b="1">
              <a:effectLst>
                <a:outerShdw blurRad="38100" dist="38100" dir="2700000" algn="tl">
                  <a:srgbClr val="000000">
                    <a:alpha val="43137"/>
                  </a:srgbClr>
                </a:outerShdw>
              </a:effectLst>
            </a:rPr>
            <a:t>La conducción providencial de Dios (Col. 4:3)</a:t>
          </a:r>
          <a:endParaRPr lang="es-ES" sz="180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s-ES" sz="1800" b="1">
              <a:effectLst>
                <a:outerShdw blurRad="38100" dist="38100" dir="2700000" algn="tl">
                  <a:srgbClr val="000000">
                    <a:alpha val="43137"/>
                  </a:srgbClr>
                </a:outerShdw>
              </a:effectLst>
            </a:rPr>
            <a:t>El Espíritu Santo (Is. 30:21)</a:t>
          </a:r>
          <a:endParaRPr lang="es-ES" sz="180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Que abunde el amor en vosotros</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Os hará más sabios</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Discerniréis lo mejor</a:t>
          </a:r>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Seréis puros e íntegros</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Llevaréis frutos por Jesucristo</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Esto redundará en gloria y alabanza para Dios</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311303"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reciban el conocimiento de Dios que les dará sabiduría e inteligencia espiritual</a:t>
          </a:r>
          <a:endParaRPr lang="es-ES" sz="1800" kern="1200">
            <a:effectLst>
              <a:outerShdw blurRad="38100" dist="38100" dir="2700000" algn="tl">
                <a:srgbClr val="000000">
                  <a:alpha val="43137"/>
                </a:srgbClr>
              </a:outerShdw>
            </a:effectLst>
          </a:endParaRPr>
        </a:p>
      </dsp:txBody>
      <dsp:txXfrm>
        <a:off x="33037" y="34122"/>
        <a:ext cx="5245229" cy="610686"/>
      </dsp:txXfrm>
    </dsp:sp>
    <dsp:sp modelId="{8ED814D4-24A7-4EE6-98D6-F5EF96E58A5E}">
      <dsp:nvSpPr>
        <dsp:cNvPr id="0" name=""/>
        <dsp:cNvSpPr/>
      </dsp:nvSpPr>
      <dsp:spPr>
        <a:xfrm>
          <a:off x="0" y="691500"/>
          <a:ext cx="5311303"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anden como dignos hijos de Dios, agradándole en todo</a:t>
          </a:r>
          <a:endParaRPr lang="es-ES" sz="1800" kern="1200">
            <a:effectLst>
              <a:outerShdw blurRad="38100" dist="38100" dir="2700000" algn="tl">
                <a:srgbClr val="000000">
                  <a:alpha val="43137"/>
                </a:srgbClr>
              </a:outerShdw>
            </a:effectLst>
          </a:endParaRPr>
        </a:p>
      </dsp:txBody>
      <dsp:txXfrm>
        <a:off x="33037" y="724537"/>
        <a:ext cx="5245229" cy="610686"/>
      </dsp:txXfrm>
    </dsp:sp>
    <dsp:sp modelId="{D6B98BC7-4DD1-46DD-9A75-7E74C926B220}">
      <dsp:nvSpPr>
        <dsp:cNvPr id="0" name=""/>
        <dsp:cNvSpPr/>
      </dsp:nvSpPr>
      <dsp:spPr>
        <a:xfrm>
          <a:off x="0" y="1381915"/>
          <a:ext cx="5311303"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lleven fruto y crezcan en el conocimiento</a:t>
          </a:r>
          <a:endParaRPr lang="es-ES" sz="1800" kern="1200">
            <a:effectLst>
              <a:outerShdw blurRad="38100" dist="38100" dir="2700000" algn="tl">
                <a:srgbClr val="000000">
                  <a:alpha val="43137"/>
                </a:srgbClr>
              </a:outerShdw>
            </a:effectLst>
          </a:endParaRPr>
        </a:p>
      </dsp:txBody>
      <dsp:txXfrm>
        <a:off x="33037" y="1414952"/>
        <a:ext cx="5245229" cy="610686"/>
      </dsp:txXfrm>
    </dsp:sp>
    <dsp:sp modelId="{51C553D5-6DF9-4050-9DE4-1DCE1A8DC5FD}">
      <dsp:nvSpPr>
        <dsp:cNvPr id="0" name=""/>
        <dsp:cNvSpPr/>
      </dsp:nvSpPr>
      <dsp:spPr>
        <a:xfrm>
          <a:off x="0" y="2072330"/>
          <a:ext cx="5311303"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sean fortalecidos con poder de Dios para que sean pacientes</a:t>
          </a:r>
          <a:endParaRPr lang="es-ES" sz="1800" kern="1200">
            <a:effectLst>
              <a:outerShdw blurRad="38100" dist="38100" dir="2700000" algn="tl">
                <a:srgbClr val="000000">
                  <a:alpha val="43137"/>
                </a:srgbClr>
              </a:outerShdw>
            </a:effectLst>
          </a:endParaRPr>
        </a:p>
      </dsp:txBody>
      <dsp:txXfrm>
        <a:off x="33037" y="2105367"/>
        <a:ext cx="5245229"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584066"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795889"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La Biblia</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(Sal. 119:105)</a:t>
          </a:r>
          <a:endParaRPr lang="es-ES" sz="1800" kern="1200" dirty="0">
            <a:effectLst>
              <a:outerShdw blurRad="38100" dist="38100" dir="2700000" algn="tl">
                <a:srgbClr val="000000">
                  <a:alpha val="43137"/>
                </a:srgbClr>
              </a:outerShdw>
            </a:effectLst>
          </a:endParaRPr>
        </a:p>
      </dsp:txBody>
      <dsp:txXfrm>
        <a:off x="795889" y="1646412"/>
        <a:ext cx="2094698" cy="755998"/>
      </dsp:txXfrm>
    </dsp:sp>
    <dsp:sp modelId="{68A2714C-A2A2-4460-842C-53874DC714E7}">
      <dsp:nvSpPr>
        <dsp:cNvPr id="0" name=""/>
        <dsp:cNvSpPr/>
      </dsp:nvSpPr>
      <dsp:spPr>
        <a:xfrm>
          <a:off x="332459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173019"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El espíritu de profecía (Ap. 19:10), manifestado a través de Elena G. White</a:t>
          </a:r>
          <a:endParaRPr lang="es-ES" sz="1800" kern="1200" dirty="0">
            <a:effectLst>
              <a:outerShdw blurRad="38100" dist="38100" dir="2700000" algn="tl">
                <a:srgbClr val="000000">
                  <a:alpha val="43137"/>
                </a:srgbClr>
              </a:outerShdw>
            </a:effectLst>
          </a:endParaRPr>
        </a:p>
      </dsp:txBody>
      <dsp:txXfrm>
        <a:off x="3173019"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La conducción providencial de Dios (Col. 4:3)</a:t>
          </a:r>
          <a:endParaRPr lang="es-ES" sz="1800" kern="120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El Espíritu Santo (Is. 30:21)</a:t>
          </a:r>
          <a:endParaRPr lang="es-ES" sz="1800" kern="120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03/01/2026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73866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42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RAZONES PARA AGRADECER Y ORAR</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s-ES" sz="1600" b="1" dirty="0">
                <a:solidFill>
                  <a:schemeClr val="accent5">
                    <a:lumMod val="60000"/>
                    <a:lumOff val="40000"/>
                  </a:schemeClr>
                </a:solidFill>
                <a:effectLst>
                  <a:outerShdw blurRad="38100" dist="38100" dir="2700000" algn="tl">
                    <a:srgbClr val="000000">
                      <a:alpha val="43137"/>
                    </a:srgbClr>
                  </a:outerShdw>
                </a:effectLst>
              </a:rPr>
              <a:t>Lección 2 para el 10 de enero de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RAZONES PARA AGRADECER </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es-ES" b="1" dirty="0">
                <a:solidFill>
                  <a:schemeClr val="accent3">
                    <a:lumMod val="40000"/>
                    <a:lumOff val="60000"/>
                  </a:schemeClr>
                </a:solidFill>
                <a:effectLst>
                  <a:glow rad="101600">
                    <a:srgbClr val="5D138B"/>
                  </a:glow>
                </a:effectLst>
                <a:latin typeface="Comic Sans MS" panose="030F0702030302020204" pitchFamily="66" charset="0"/>
              </a:rPr>
              <a:t>“Siempre orando por vosotros, damos gracias a Dios, Padre de nuestro Señor Jesucristo” </a:t>
            </a:r>
            <a:r>
              <a:rPr lang="es-ES" sz="1400" b="1" dirty="0">
                <a:solidFill>
                  <a:schemeClr val="accent3">
                    <a:lumMod val="40000"/>
                    <a:lumOff val="60000"/>
                  </a:schemeClr>
                </a:solidFill>
                <a:effectLst>
                  <a:glow rad="101600">
                    <a:srgbClr val="5D138B"/>
                  </a:glow>
                </a:effectLst>
                <a:latin typeface="Comic Sans MS" panose="030F0702030302020204" pitchFamily="66" charset="0"/>
              </a:rPr>
              <a:t>(Colosenses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es-ES" sz="2000" b="1" dirty="0"/>
              <a:t>Haciéndose eco de las palabras de 1ª de Corintios 13:13, Pablo agradece a Dios porque los colosenses tienen estas tres virtudes cristianas: fe, esperanza y amor (Col.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a:spcBef>
                <a:spcPts val="600"/>
              </a:spcBef>
            </a:pPr>
            <a:r>
              <a:rPr lang="es-ES" sz="2000" b="1" dirty="0"/>
              <a:t>Estas virtudes surgen “en Cristo Jesús”, afectan a nuestras relaciones con “todos los santos”, y se nos han transmitido por “la palabra verdadera del evangelio”.</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2" y="5035038"/>
            <a:ext cx="6096000" cy="1631216"/>
          </a:xfrm>
          <a:prstGeom prst="rect">
            <a:avLst/>
          </a:prstGeom>
          <a:noFill/>
        </p:spPr>
        <p:txBody>
          <a:bodyPr wrap="square">
            <a:spAutoFit/>
          </a:bodyPr>
          <a:lstStyle/>
          <a:p>
            <a:pPr>
              <a:spcBef>
                <a:spcPts val="600"/>
              </a:spcBef>
            </a:pPr>
            <a:r>
              <a:rPr lang="es-ES" sz="2000" b="1" dirty="0"/>
              <a:t>El poder de Dios, que se transmite a través del evangelio por la obra del Espíritu Santo, hace de la Biblia “palabra de vida” (</a:t>
            </a:r>
            <a:r>
              <a:rPr lang="es-ES" sz="2000" b="1" dirty="0" err="1"/>
              <a:t>Flp</a:t>
            </a:r>
            <a:r>
              <a:rPr lang="es-ES" sz="2000" b="1" dirty="0"/>
              <a:t>. 2:16). Esto significa que, al aceptar el evangelio, tenemos vida eterna y una herencia “guardada en los cielos” (Col.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a:spcBef>
                <a:spcPts val="600"/>
              </a:spcBef>
            </a:pPr>
            <a:r>
              <a:rPr lang="es-ES" sz="2000" b="1" dirty="0"/>
              <a:t>Pablo subraya que este evangelio no ha sido predicado solo a los colosenses, sino “a todo el mundo” (Col. 1:6)… ¡y en tan solo 30 años!</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s-ES"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PEDIDOS DE ORACIÓN </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3332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lumMod val="75000"/>
                  </a:schemeClr>
                </a:solidFill>
                <a:latin typeface="Comic Sans MS" panose="030F0702030302020204" pitchFamily="66" charset="0"/>
              </a:rPr>
              <a:t>“Por lo cual también nosotros, desde el día que lo oímos, no cesamos de orar por vosotros, y de pedir que seáis llenos del conocimiento de su voluntad en toda sabiduría e inteligencia espiritual” </a:t>
            </a:r>
            <a:r>
              <a:rPr lang="es-ES" sz="1400" b="1" dirty="0">
                <a:solidFill>
                  <a:schemeClr val="accent5">
                    <a:lumMod val="75000"/>
                  </a:schemeClr>
                </a:solidFill>
                <a:latin typeface="Comic Sans MS" panose="030F0702030302020204" pitchFamily="66" charset="0"/>
              </a:rPr>
              <a:t>(Colosenses 1:9)</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es-ES" sz="2000" b="1" dirty="0"/>
              <a:t>El pedido de oración de Pablo incluye muchas cosas buenas para los colosenses (Col. 1:9-11): </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241779275"/>
              </p:ext>
            </p:extLst>
          </p:nvPr>
        </p:nvGraphicFramePr>
        <p:xfrm>
          <a:off x="6715328" y="1402764"/>
          <a:ext cx="5311303"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71504" y="2062801"/>
            <a:ext cx="1861226" cy="1938992"/>
          </a:xfrm>
          <a:prstGeom prst="rect">
            <a:avLst/>
          </a:prstGeom>
          <a:noFill/>
        </p:spPr>
        <p:txBody>
          <a:bodyPr wrap="square" rtlCol="0">
            <a:spAutoFit/>
          </a:bodyPr>
          <a:lstStyle/>
          <a:p>
            <a:pPr>
              <a:spcBef>
                <a:spcPts val="600"/>
              </a:spcBef>
            </a:pPr>
            <a:r>
              <a:rPr lang="es-ES" sz="2000" b="1" dirty="0"/>
              <a:t>Esta oración está hecha “con gozo dando gracias al Padre”</a:t>
            </a:r>
            <a:br>
              <a:rPr lang="es-ES" sz="2000" b="1" dirty="0"/>
            </a:br>
            <a:r>
              <a:rPr lang="es-ES" sz="2000" b="1" dirty="0"/>
              <a:t>(Col.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080499395"/>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3" y="3983071"/>
            <a:ext cx="1507787" cy="2862322"/>
          </a:xfrm>
          <a:prstGeom prst="rect">
            <a:avLst/>
          </a:prstGeom>
          <a:noFill/>
        </p:spPr>
        <p:txBody>
          <a:bodyPr wrap="square">
            <a:spAutoFit/>
          </a:bodyPr>
          <a:lstStyle/>
          <a:p>
            <a:pPr>
              <a:spcBef>
                <a:spcPts val="600"/>
              </a:spcBef>
            </a:pPr>
            <a:r>
              <a:rPr lang="es-ES" sz="2000" b="1" dirty="0"/>
              <a:t>Hay cuatro canales por los que Dios actúa para hacer realidad en nosotros la oración de Pablo:</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72259" y="573932"/>
            <a:ext cx="10772775" cy="5632311"/>
          </a:xfrm>
          <a:prstGeom prst="rect">
            <a:avLst/>
          </a:prstGeom>
          <a:noFill/>
        </p:spPr>
        <p:txBody>
          <a:bodyPr wrap="square">
            <a:spAutoFit/>
          </a:bodyPr>
          <a:lstStyle/>
          <a:p>
            <a:pPr>
              <a:spcBef>
                <a:spcPts val="600"/>
              </a:spcBef>
            </a:pPr>
            <a:r>
              <a:rPr lang="es-ES" sz="2400" b="1" dirty="0">
                <a:latin typeface="Constantia" panose="02030602050306030303" pitchFamily="18" charset="0"/>
              </a:rPr>
              <a:t>“Nuestra vida ha de estar unida con la de Cristo; hemos de recibir constantemente de él, participando de él, el pan vivo que descendió del cielo, bebiendo de una fuente siempre fresca, que siempre ofrece sus abundantes tesoros. Si mantenemos al Señor constantemente delante de nosotros, permitiendo que nuestros corazones expresen el agradecimiento y la alabanza a él debidos, tendremos una frescura perdurable en nuestra vida religiosa. Nuestras oraciones tomarán la forma de una conversación con Dios, como si habláramos con un amigo. El nos dirá personalmente sus misterios. A menudo nos vendrá un dulce y gozoso sentimiento de la presencia de Jesús. A menudo nuestros corazones arderán dentro de nosotros mientras él se acerque para ponerse en comunión con nosotros como lo hizo con Enoc. Cuando ésta es en verdad la experiencia del cristiano, se ven en su vida una sencillez, una humildad, una mansedumbre y bondad de corazón que muestran a todo aquel con quien se relacione que ha estado con Jesús y aprendido de él”</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7110865" y="6215971"/>
            <a:ext cx="5081135" cy="338554"/>
          </a:xfrm>
          <a:prstGeom prst="rect">
            <a:avLst/>
          </a:prstGeom>
          <a:noFill/>
        </p:spPr>
        <p:txBody>
          <a:bodyPr wrap="none" rtlCol="0">
            <a:spAutoFit/>
          </a:bodyPr>
          <a:lstStyle/>
          <a:p>
            <a:pPr algn="r"/>
            <a:r>
              <a:rPr lang="es-ES" sz="1600" b="1" dirty="0"/>
              <a:t>E. G. W. (Palabras de vida del Gran Maestro, pág. 100)</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39630" y="797510"/>
            <a:ext cx="3567178" cy="5262979"/>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“Estoy seguro: el que empezó en ustedes la buena obra,</a:t>
            </a:r>
            <a:b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la irá perfeccionando hasta el día de Jesucristo”</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Filipenses 1:6</a:t>
            </a:r>
          </a:p>
        </p:txBody>
      </p:sp>
    </p:spTree>
    <p:extLst>
      <p:ext uri="{BB962C8B-B14F-4D97-AF65-F5344CB8AC3E}">
        <p14:creationId xmlns:p14="http://schemas.microsoft.com/office/powerpoint/2010/main" val="24385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933951" y="3952875"/>
            <a:ext cx="7258050"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000" b="1" dirty="0">
                <a:solidFill>
                  <a:srgbClr val="00BD53"/>
                </a:solidFill>
              </a:rPr>
              <a:t>Motivos para agradecer y orar en la carta a los filipenses:</a:t>
            </a:r>
          </a:p>
          <a:p>
            <a:pPr lvl="1">
              <a:spcBef>
                <a:spcPts val="600"/>
              </a:spcBef>
            </a:pPr>
            <a:r>
              <a:rPr lang="es-ES" sz="2000" b="1" dirty="0"/>
              <a:t>Razones para agradecer (Filipenses 1:3-8)</a:t>
            </a:r>
          </a:p>
          <a:p>
            <a:pPr lvl="1">
              <a:spcBef>
                <a:spcPts val="600"/>
              </a:spcBef>
            </a:pPr>
            <a:r>
              <a:rPr lang="es-ES" sz="2000" b="1" dirty="0"/>
              <a:t>Pedidos de oración (Filipenses 1:9-11)</a:t>
            </a:r>
          </a:p>
          <a:p>
            <a:pPr>
              <a:spcBef>
                <a:spcPts val="600"/>
              </a:spcBef>
            </a:pPr>
            <a:r>
              <a:rPr lang="es-ES" sz="2000" b="1" dirty="0">
                <a:solidFill>
                  <a:srgbClr val="BA9B00"/>
                </a:solidFill>
              </a:rPr>
              <a:t>Agradecer y orar en tiempos difíciles (Filipenses 1:12-18)</a:t>
            </a:r>
          </a:p>
          <a:p>
            <a:pPr>
              <a:spcBef>
                <a:spcPts val="600"/>
              </a:spcBef>
            </a:pPr>
            <a:r>
              <a:rPr lang="es-ES" sz="2000" b="1" dirty="0">
                <a:solidFill>
                  <a:srgbClr val="A400B9"/>
                </a:solidFill>
              </a:rPr>
              <a:t>Motivos para agradecer y orar en la carta a los colosenses:</a:t>
            </a:r>
          </a:p>
          <a:p>
            <a:pPr lvl="1">
              <a:spcBef>
                <a:spcPts val="600"/>
              </a:spcBef>
            </a:pPr>
            <a:r>
              <a:rPr lang="es-ES" sz="2000" b="1" dirty="0"/>
              <a:t>Razones para agradecer (Colosenses 1:3-8)</a:t>
            </a:r>
          </a:p>
          <a:p>
            <a:pPr lvl="1">
              <a:spcBef>
                <a:spcPts val="600"/>
              </a:spcBef>
            </a:pPr>
            <a:r>
              <a:rPr lang="es-ES" sz="2000" b="1" dirty="0"/>
              <a:t>Pedidos de oración (Colosenses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es-ES" sz="2000" b="1" dirty="0"/>
              <a:t>No eran momentos fáciles para Pablo. Habría sido fácil ceder a la desesperación ante la pérdida de su libertad.</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065985"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065985"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065985"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5065985"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366496"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366496"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366496"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5" y="2273111"/>
            <a:ext cx="6772274" cy="1015663"/>
          </a:xfrm>
          <a:prstGeom prst="rect">
            <a:avLst/>
          </a:prstGeom>
          <a:noFill/>
        </p:spPr>
        <p:txBody>
          <a:bodyPr wrap="square">
            <a:spAutoFit/>
          </a:bodyPr>
          <a:lstStyle/>
          <a:p>
            <a:pPr>
              <a:spcBef>
                <a:spcPts val="600"/>
              </a:spcBef>
            </a:pPr>
            <a:r>
              <a:rPr lang="es-ES" sz="2000" b="1" dirty="0"/>
              <a:t>Su encarcelamiento tampoco le impidió seguir comunicándose con su Padre, e interceder por otros a través de la oración.</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33554"/>
            <a:ext cx="6772273" cy="1323439"/>
          </a:xfrm>
          <a:prstGeom prst="rect">
            <a:avLst/>
          </a:prstGeom>
          <a:noFill/>
        </p:spPr>
        <p:txBody>
          <a:bodyPr wrap="square">
            <a:spAutoFit/>
          </a:bodyPr>
          <a:lstStyle/>
          <a:p>
            <a:pPr>
              <a:spcBef>
                <a:spcPts val="600"/>
              </a:spcBef>
            </a:pPr>
            <a:r>
              <a:rPr lang="es-ES" sz="2000" b="1" dirty="0"/>
              <a:t>Sin embargo, al igual que había cantado himnos en su lúgubre prisión de Filipos, Pablo encontró motivos de agradecimiento para transmitir a sus hermanos y hermanas que se encontraban en Filipos y Colosas.</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s-ES" sz="3600" b="1" dirty="0">
                <a:ln/>
                <a:solidFill>
                  <a:schemeClr val="accent4"/>
                </a:solidFill>
              </a:rPr>
              <a:t>MOTIVOS PARA AGRADECER Y ORAR EN LA CARTA A LOS FILIPENSES</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RAZONES PARA AGRADECER </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s-ES" b="1" dirty="0">
                <a:solidFill>
                  <a:schemeClr val="tx2">
                    <a:lumMod val="50000"/>
                    <a:lumOff val="50000"/>
                  </a:schemeClr>
                </a:solidFill>
                <a:latin typeface="Comic Sans MS" panose="030F0702030302020204" pitchFamily="66" charset="0"/>
              </a:rPr>
              <a:t>“estando persuadido de esto, que el que comenzó en vosotros la buena obra, la perfeccionará hasta el día de Jesucristo” </a:t>
            </a:r>
            <a:r>
              <a:rPr lang="es-ES" sz="1400" b="1" dirty="0">
                <a:solidFill>
                  <a:schemeClr val="tx2">
                    <a:lumMod val="50000"/>
                    <a:lumOff val="50000"/>
                  </a:schemeClr>
                </a:solidFill>
                <a:latin typeface="Comic Sans MS" panose="030F0702030302020204" pitchFamily="66" charset="0"/>
              </a:rPr>
              <a:t>(Filipenses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es-ES" sz="2000" b="1" dirty="0"/>
              <a:t>Pablo comienza su carta agradeciendo a Dios por los creyentes de Filipos (</a:t>
            </a:r>
            <a:r>
              <a:rPr lang="es-ES" sz="2000" b="1" dirty="0" err="1"/>
              <a:t>Flp</a:t>
            </a:r>
            <a:r>
              <a:rPr lang="es-ES" sz="2000" b="1" dirty="0"/>
              <a:t>. 1:3), a los que amaba entrañablemente (</a:t>
            </a:r>
            <a:r>
              <a:rPr lang="es-ES" sz="2000" b="1" dirty="0" err="1"/>
              <a:t>Flp</a:t>
            </a:r>
            <a:r>
              <a:rPr lang="es-ES" sz="2000" b="1" dirty="0"/>
              <a:t>.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428952" cy="2246769"/>
          </a:xfrm>
          <a:prstGeom prst="rect">
            <a:avLst/>
          </a:prstGeom>
          <a:noFill/>
        </p:spPr>
        <p:txBody>
          <a:bodyPr wrap="square">
            <a:spAutoFit/>
          </a:bodyPr>
          <a:lstStyle/>
          <a:p>
            <a:pPr>
              <a:spcBef>
                <a:spcPts val="600"/>
              </a:spcBef>
            </a:pPr>
            <a:r>
              <a:rPr lang="es-ES" sz="2000" b="1" dirty="0"/>
              <a:t>Al igual que el sumo sacerdote llevaba en el pectoral, junto a su corazón, el nombre de las tribus de Israel grabados sobre gemas cuando se presentaba ante Dios, Pablo llevaba “en el corazón” a cada miembro de la iglesia cuando se presentaba en oración ante Dios para interceder por ellos (</a:t>
            </a:r>
            <a:r>
              <a:rPr lang="es-ES" sz="2000" b="1" dirty="0" err="1"/>
              <a:t>Flp</a:t>
            </a:r>
            <a:r>
              <a:rPr lang="es-ES" sz="2000" b="1" dirty="0"/>
              <a:t>.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573702"/>
            <a:ext cx="5428952" cy="1323439"/>
          </a:xfrm>
          <a:prstGeom prst="rect">
            <a:avLst/>
          </a:prstGeom>
          <a:noFill/>
        </p:spPr>
        <p:txBody>
          <a:bodyPr wrap="square">
            <a:spAutoFit/>
          </a:bodyPr>
          <a:lstStyle/>
          <a:p>
            <a:pPr>
              <a:spcBef>
                <a:spcPts val="600"/>
              </a:spcBef>
            </a:pPr>
            <a:r>
              <a:rPr lang="es-ES" sz="2000" b="1" dirty="0"/>
              <a:t>El tercer motivo de agradecimiento consistía en que los filipenses participaban con él “en mis prisiones, y en la defensa y confirmación del evangelio” (</a:t>
            </a:r>
            <a:r>
              <a:rPr lang="es-ES" sz="2000" b="1" dirty="0" err="1"/>
              <a:t>Flp</a:t>
            </a:r>
            <a:r>
              <a:rPr lang="es-ES" sz="2000" b="1" dirty="0"/>
              <a:t>.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265652"/>
            <a:ext cx="5428952" cy="1323439"/>
          </a:xfrm>
          <a:prstGeom prst="rect">
            <a:avLst/>
          </a:prstGeom>
          <a:noFill/>
        </p:spPr>
        <p:txBody>
          <a:bodyPr wrap="square">
            <a:spAutoFit/>
          </a:bodyPr>
          <a:lstStyle/>
          <a:p>
            <a:pPr>
              <a:spcBef>
                <a:spcPts val="600"/>
              </a:spcBef>
            </a:pPr>
            <a:r>
              <a:rPr lang="es-ES" sz="2000" b="1" dirty="0"/>
              <a:t>Su agradecimiento incluía el hecho de que los filipenses se mantenían fieles al evangelio, y que Dios los iba perfeccionando cada día (</a:t>
            </a:r>
            <a:r>
              <a:rPr lang="es-ES" sz="2000" b="1" dirty="0" err="1"/>
              <a:t>Flp</a:t>
            </a:r>
            <a:r>
              <a:rPr lang="es-ES" sz="2000" b="1" dirty="0"/>
              <a:t>.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176880620"/>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a:ln/>
                <a:solidFill>
                  <a:schemeClr val="accent3"/>
                </a:solidFill>
                <a:effectLst>
                  <a:reflection blurRad="6350" stA="55000" endA="300" endPos="24000" dir="5400000" sy="-100000" algn="bl" rotWithShape="0"/>
                </a:effectLst>
              </a:rPr>
              <a:t>PEDIDOS DE ORACIÓN </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138773"/>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“Esto es lo que pido en oración: que vuestro amor abunde cada vez más en conocimiento y en buen juicio, para que discernáis lo que es mejor, y seáis puros e irreprochables para el día de Cristo, llenos del fruto de justicia que se produce por medio de Jesucristo, para gloria y alabanza de Dios”</a:t>
            </a:r>
          </a:p>
          <a:p>
            <a:pPr algn="ctr"/>
            <a:r>
              <a:rPr lang="es-ES" sz="1400" b="1" dirty="0">
                <a:solidFill>
                  <a:srgbClr val="7030A0"/>
                </a:solidFill>
                <a:latin typeface="Comic Sans MS" panose="030F0702030302020204" pitchFamily="66" charset="0"/>
              </a:rPr>
              <a:t>(Filipenses 1:9-11 </a:t>
            </a:r>
            <a:r>
              <a:rPr lang="es-ES" sz="1100" b="1" dirty="0" err="1">
                <a:solidFill>
                  <a:srgbClr val="7030A0"/>
                </a:solidFill>
                <a:latin typeface="Comic Sans MS" panose="030F0702030302020204" pitchFamily="66" charset="0"/>
              </a:rPr>
              <a:t>NVI</a:t>
            </a:r>
            <a:r>
              <a:rPr lang="es-ES" sz="1400" b="1" dirty="0">
                <a:solidFill>
                  <a:srgbClr val="7030A0"/>
                </a:solidFill>
                <a:latin typeface="Comic Sans MS" panose="030F0702030302020204" pitchFamily="66" charset="0"/>
              </a:rPr>
              <a:t>)</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385187" cy="1015663"/>
          </a:xfrm>
          <a:prstGeom prst="rect">
            <a:avLst/>
          </a:prstGeom>
          <a:noFill/>
        </p:spPr>
        <p:txBody>
          <a:bodyPr wrap="square" rtlCol="0">
            <a:spAutoFit/>
          </a:bodyPr>
          <a:lstStyle/>
          <a:p>
            <a:pPr>
              <a:spcBef>
                <a:spcPts val="600"/>
              </a:spcBef>
            </a:pPr>
            <a:r>
              <a:rPr lang="es-ES" sz="2000" b="1" dirty="0"/>
              <a:t>Podemos considerar el motivo de oración de Pablo como un “motivo encadenado” (</a:t>
            </a:r>
            <a:r>
              <a:rPr lang="es-ES" sz="2000" b="1" dirty="0" err="1"/>
              <a:t>Flp</a:t>
            </a:r>
            <a:r>
              <a:rPr lang="es-ES" sz="2000" b="1" dirty="0"/>
              <a:t>. 1:9-11 </a:t>
            </a:r>
            <a:r>
              <a:rPr lang="es-ES" sz="1600" b="1" dirty="0" err="1"/>
              <a:t>NVI</a:t>
            </a:r>
            <a:r>
              <a:rPr lang="es-ES" sz="2000" b="1" dirty="0"/>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xmlns="" sd="891667940">
                  <a:prstGeom prst="rect">
                    <a:avLst/>
                  </a:prstGeom>
                  <ask:type>
                    <ask:lineSketchScribble/>
                  </ask:type>
                </ask:lineSketchStyleProps>
              </a:ext>
            </a:extLst>
          </a:ln>
        </p:spPr>
        <p:txBody>
          <a:bodyPr wrap="square" rtlCol="0">
            <a:spAutoFit/>
          </a:bodyPr>
          <a:lstStyle/>
          <a:p>
            <a:pPr algn="ctr">
              <a:spcBef>
                <a:spcPts val="600"/>
              </a:spcBef>
            </a:pPr>
            <a:r>
              <a:rPr lang="es-ES" sz="2000" b="1" dirty="0"/>
              <a:t>¿Cómo puede nuestro amor “abundar cada vez más”? ¿Por qué es esto tan importante para la vida cristiana?</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s-ES" sz="4800" b="1" dirty="0">
                <a:ln/>
                <a:solidFill>
                  <a:schemeClr val="accent3">
                    <a:lumMod val="75000"/>
                  </a:schemeClr>
                </a:solidFill>
              </a:rPr>
              <a:t>AGRADECER</a:t>
            </a:r>
            <a:br>
              <a:rPr lang="es-ES" sz="4800" b="1" dirty="0">
                <a:ln/>
                <a:solidFill>
                  <a:schemeClr val="accent3">
                    <a:lumMod val="75000"/>
                  </a:schemeClr>
                </a:solidFill>
              </a:rPr>
            </a:br>
            <a:r>
              <a:rPr lang="es-ES" sz="4800" b="1" dirty="0">
                <a:ln/>
                <a:solidFill>
                  <a:schemeClr val="accent3">
                    <a:lumMod val="75000"/>
                  </a:schemeClr>
                </a:solidFill>
              </a:rPr>
              <a:t>Y ORAR EN TIEMPOS DIFÍCILES</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468" y="693009"/>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“Quiero que sepáis, hermanos, que las cosas que me han sucedido, han redundado más bien para el progreso del evangelio” </a:t>
            </a:r>
            <a:r>
              <a:rPr lang="es-ES" sz="1400" b="1" dirty="0">
                <a:effectLst>
                  <a:outerShdw blurRad="38100" dist="38100" dir="2700000" algn="tl">
                    <a:srgbClr val="000000">
                      <a:alpha val="43137"/>
                    </a:srgbClr>
                  </a:outerShdw>
                </a:effectLst>
                <a:latin typeface="Comic Sans MS" panose="030F0702030302020204" pitchFamily="66" charset="0"/>
              </a:rPr>
              <a:t>(Filipenses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s-ES"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UNA OPORTUNIDAD PARA DEFENDER EL EVANGELIO</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es-ES" sz="2000" b="1" dirty="0"/>
              <a:t>Cuando los filipenses supieron que Pablo estaba encarcelado en Roma se angustiaron mucho, y enviaron a Epafrodito con una ayuda para el apóstol (</a:t>
            </a:r>
            <a:r>
              <a:rPr lang="es-ES" sz="2000" b="1" dirty="0" err="1"/>
              <a:t>Flp</a:t>
            </a:r>
            <a:r>
              <a:rPr lang="es-ES" sz="2000" b="1" dirty="0"/>
              <a:t>.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490611"/>
            <a:ext cx="8640612" cy="1015663"/>
          </a:xfrm>
          <a:prstGeom prst="rect">
            <a:avLst/>
          </a:prstGeom>
          <a:noFill/>
        </p:spPr>
        <p:txBody>
          <a:bodyPr wrap="square">
            <a:spAutoFit/>
          </a:bodyPr>
          <a:lstStyle/>
          <a:p>
            <a:pPr>
              <a:spcBef>
                <a:spcPts val="600"/>
              </a:spcBef>
            </a:pPr>
            <a:r>
              <a:rPr lang="es-ES" sz="2000" b="1" dirty="0"/>
              <a:t>Pablo, lejos de angustiarse, daba gracias a Dios por sus prisiones. ¿Por qué dar gracias? Porque de esta forma pudo predicar </a:t>
            </a:r>
            <a:r>
              <a:rPr lang="es-ES" sz="2000" b="1"/>
              <a:t>a los </a:t>
            </a:r>
            <a:r>
              <a:rPr lang="es-ES" sz="2000" b="1" dirty="0"/>
              <a:t>que, de otra forma, nunca podría haber alcanzado (</a:t>
            </a:r>
            <a:r>
              <a:rPr lang="es-ES" sz="2000" b="1" dirty="0" err="1"/>
              <a:t>Flp</a:t>
            </a:r>
            <a:r>
              <a:rPr lang="es-ES" sz="2000" b="1" dirty="0"/>
              <a:t>.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600880"/>
            <a:ext cx="3752136" cy="1938992"/>
          </a:xfrm>
          <a:prstGeom prst="rect">
            <a:avLst/>
          </a:prstGeom>
          <a:noFill/>
        </p:spPr>
        <p:txBody>
          <a:bodyPr wrap="square">
            <a:spAutoFit/>
          </a:bodyPr>
          <a:lstStyle/>
          <a:p>
            <a:pPr>
              <a:spcBef>
                <a:spcPts val="600"/>
              </a:spcBef>
            </a:pPr>
            <a:r>
              <a:rPr lang="es-ES" sz="2000" b="1" dirty="0"/>
              <a:t>Además, viendo la actitud del apóstol, otros hermanos fieles cobraron ánimo, y comenzaron a predicar el evangelio sin importarles las dificultades que eso entrañaba (</a:t>
            </a:r>
            <a:r>
              <a:rPr lang="es-ES" sz="2000" b="1" dirty="0" err="1"/>
              <a:t>Flp</a:t>
            </a:r>
            <a:r>
              <a:rPr lang="es-ES" sz="2000" b="1" dirty="0"/>
              <a:t>.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789636" cy="1323439"/>
          </a:xfrm>
          <a:prstGeom prst="rect">
            <a:avLst/>
          </a:prstGeom>
          <a:noFill/>
        </p:spPr>
        <p:txBody>
          <a:bodyPr wrap="square">
            <a:spAutoFit/>
          </a:bodyPr>
          <a:lstStyle/>
          <a:p>
            <a:pPr>
              <a:spcBef>
                <a:spcPts val="600"/>
              </a:spcBef>
            </a:pPr>
            <a:r>
              <a:rPr lang="es-ES" sz="2000" b="1" dirty="0"/>
              <a:t>También otros, pensando que hablar abiertamente del evangelio traería dificultades para Pablo, ayudaban –sin quererlo– a su difusión (</a:t>
            </a:r>
            <a:r>
              <a:rPr lang="es-ES" sz="2000" b="1" dirty="0" err="1"/>
              <a:t>Flp</a:t>
            </a:r>
            <a:r>
              <a:rPr lang="es-ES" sz="2000" b="1" dirty="0"/>
              <a:t>.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s-ES" sz="3600" b="1" dirty="0">
                <a:ln/>
                <a:solidFill>
                  <a:schemeClr val="accent6">
                    <a:lumMod val="50000"/>
                  </a:schemeClr>
                </a:solidFill>
              </a:rPr>
              <a:t>MOTIVOS PARA AGRADECER Y ORAR EN LA CARTA A LOS COLOSENSES</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374</TotalTime>
  <Words>1270</Words>
  <Application>Microsoft Office PowerPoint</Application>
  <PresentationFormat>Panorámica</PresentationFormat>
  <Paragraphs>63</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Constantia</vt:lpstr>
      <vt:lpstr>Aptos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Raúl Medina</cp:lastModifiedBy>
  <cp:revision>59</cp:revision>
  <dcterms:created xsi:type="dcterms:W3CDTF">2025-12-29T07:58:33Z</dcterms:created>
  <dcterms:modified xsi:type="dcterms:W3CDTF">2026-01-03T22:06:35Z</dcterms:modified>
</cp:coreProperties>
</file>