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5" r:id="rId3"/>
    <p:sldId id="279" r:id="rId4"/>
    <p:sldId id="259" r:id="rId5"/>
    <p:sldId id="260" r:id="rId6"/>
    <p:sldId id="280" r:id="rId7"/>
    <p:sldId id="278" r:id="rId8"/>
    <p:sldId id="269" r:id="rId9"/>
    <p:sldId id="262" r:id="rId10"/>
    <p:sldId id="263" r:id="rId11"/>
    <p:sldId id="264" r:id="rId12"/>
    <p:sldId id="268"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0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s-ES" sz="2000" b="1" dirty="0">
              <a:effectLst>
                <a:outerShdw blurRad="38100" dist="38100" dir="2700000" algn="tl">
                  <a:srgbClr val="000000">
                    <a:alpha val="43137"/>
                  </a:srgbClr>
                </a:outerShdw>
              </a:effectLst>
            </a:rPr>
            <a:t>El pecado en la iglesia</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s-ES" sz="2000" b="1" dirty="0">
              <a:effectLst>
                <a:outerShdw blurRad="38100" dist="38100" dir="2700000" algn="tl">
                  <a:srgbClr val="000000">
                    <a:alpha val="43137"/>
                  </a:srgbClr>
                </a:outerShdw>
              </a:effectLst>
            </a:rPr>
            <a:t>El pecado consentido</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s-ES" sz="2000" b="1" dirty="0">
              <a:effectLst>
                <a:outerShdw blurRad="38100" dist="38100" dir="2700000" algn="tl">
                  <a:srgbClr val="000000">
                    <a:alpha val="43137"/>
                  </a:srgbClr>
                </a:outerShdw>
              </a:effectLst>
            </a:rPr>
            <a:t>Erradicación del pecado</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s-ES" sz="2000" b="1" dirty="0">
              <a:effectLst>
                <a:outerShdw blurRad="38100" dist="38100" dir="2700000" algn="tl">
                  <a:srgbClr val="000000">
                    <a:alpha val="43137"/>
                  </a:srgbClr>
                </a:outerShdw>
              </a:effectLst>
            </a:rPr>
            <a:t>Lidiar con los problemas internos</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es-ES" sz="2000" b="1" dirty="0">
              <a:effectLst>
                <a:outerShdw blurRad="38100" dist="38100" dir="2700000" algn="tl">
                  <a:srgbClr val="000000">
                    <a:alpha val="43137"/>
                  </a:srgbClr>
                </a:outerShdw>
              </a:effectLst>
            </a:rPr>
            <a:t>Cómo evitar el pecado en la iglesia</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s-ES" sz="2000" b="1" dirty="0">
              <a:effectLst>
                <a:outerShdw blurRad="38100" dist="38100" dir="2700000" algn="tl">
                  <a:srgbClr val="000000">
                    <a:alpha val="43137"/>
                  </a:srgbClr>
                </a:outerShdw>
              </a:effectLst>
            </a:rPr>
            <a:t>Templos del Espíritu Santo</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s-ES" sz="2000" b="1" dirty="0">
              <a:effectLst>
                <a:outerShdw blurRad="38100" dist="38100" dir="2700000" algn="tl">
                  <a:srgbClr val="000000">
                    <a:alpha val="43137"/>
                  </a:srgbClr>
                </a:outerShdw>
              </a:effectLst>
            </a:rPr>
            <a:t>Sexualidad lícita</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s-ES" sz="2000" b="1">
              <a:effectLst>
                <a:outerShdw blurRad="38100" dist="38100" dir="2700000" algn="tl">
                  <a:srgbClr val="000000"/>
                </a:outerShdw>
              </a:effectLst>
            </a:rPr>
            <a:t>Realizar un juicio que determine, o no, la culpabilidad de la persona (1Co. 5:3)</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s-ES" sz="2000" b="1" dirty="0">
              <a:effectLst>
                <a:outerShdw blurRad="38100" dist="38100" dir="2700000" algn="tl">
                  <a:srgbClr val="000000"/>
                </a:outerShdw>
              </a:effectLst>
            </a:rPr>
            <a:t>No relacionarse con el pecador, ni aún comer con él, mientras insista en ser considerado miembro de la iglesia, sin querer abandonar su pecado (1Co.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s-ES" sz="2000" b="1">
              <a:effectLst>
                <a:outerShdw blurRad="38100" dist="38100" dir="2700000" algn="tl">
                  <a:srgbClr val="000000"/>
                </a:outerShdw>
              </a:effectLst>
            </a:rPr>
            <a:t>Expulsar al pecador y entregarlo “a Satanás”, ya que, al acariciar este pecado, ha elegido voluntariamente ponerse bajo el yugo de Satanás (1Co. 5:2b, 5a, 13b)</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El pecado en la iglesia</a:t>
          </a:r>
          <a:endParaRPr lang="es-ES" sz="2000"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El pecado consentido</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Erradicación del pecado</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Lidiar con los problemas internos</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Cómo evitar el pecado en la iglesia</a:t>
          </a:r>
          <a:endParaRPr lang="es-ES" sz="20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Templos del Espíritu Santo</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Sexualidad lícita</a:t>
          </a:r>
          <a:endParaRPr lang="es-ES" sz="2000"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Realizar un juicio que determine, o no, la culpabilidad de la persona (1Co. 5:3)</a:t>
          </a: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outerShdw>
              </a:effectLst>
            </a:rPr>
            <a:t>No relacionarse con el pecador, ni aún comer con él, mientras insista en ser considerado miembro de la iglesia, sin querer abandonar su pecado (1Co. 5:11)</a:t>
          </a: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Expulsar al pecador y entregarlo “a Satanás”, ya que, al acariciar este pecado, ha elegido voluntariamente ponerse bajo el yugo de Satanás (1Co. 5:2b, 5a, 13b)</a:t>
          </a: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01/07/2026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01/07/2026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es-ES" sz="6000" b="1" spc="300" dirty="0">
                <a:ln w="0"/>
                <a:solidFill>
                  <a:srgbClr val="686688"/>
                </a:solidFill>
                <a:effectLst>
                  <a:reflection blurRad="6350" stA="53000" endA="300" endPos="35500" dir="5400000" sy="-90000" algn="bl" rotWithShape="0"/>
                </a:effectLst>
              </a:rPr>
              <a:t>EL PECADO EN LA IGLESIA</a:t>
            </a: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3482171" cy="338554"/>
          </a:xfrm>
          <a:prstGeom prst="rect">
            <a:avLst/>
          </a:prstGeom>
          <a:noFill/>
        </p:spPr>
        <p:txBody>
          <a:bodyPr wrap="none" rtlCol="0">
            <a:spAutoFit/>
          </a:bodyPr>
          <a:lstStyle/>
          <a:p>
            <a:r>
              <a:rPr lang="es-ES" sz="1600" b="1" dirty="0">
                <a:solidFill>
                  <a:srgbClr val="FCE4C4"/>
                </a:solidFill>
                <a:effectLst>
                  <a:glow rad="127000">
                    <a:srgbClr val="82502E"/>
                  </a:glow>
                  <a:outerShdw blurRad="38100" dist="38100" dir="2700000" algn="tl">
                    <a:srgbClr val="000000"/>
                  </a:outerShdw>
                </a:effectLst>
              </a:rPr>
              <a:t>Lección 4 para el 25 de julio de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s-ES" sz="4000" b="1" dirty="0">
                <a:ln w="22225">
                  <a:solidFill>
                    <a:srgbClr val="826000"/>
                  </a:solidFill>
                  <a:prstDash val="solid"/>
                </a:ln>
                <a:solidFill>
                  <a:srgbClr val="CC9900"/>
                </a:solidFill>
              </a:rPr>
              <a:t>TEMPLOS DEL ESPÍRITU SANTO</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861774"/>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“¿O ignoráis que vuestro cuerpo es templo del Espíritu Santo, el cual está en vosotros, el cual tenéis de Dios, y que no sois vuestros?”</a:t>
            </a:r>
          </a:p>
          <a:p>
            <a:pPr algn="ctr"/>
            <a:r>
              <a:rPr lang="es-ES" sz="1400" b="1" dirty="0">
                <a:solidFill>
                  <a:schemeClr val="accent1">
                    <a:lumMod val="75000"/>
                  </a:schemeClr>
                </a:solidFill>
                <a:latin typeface="Comic Sans MS" panose="030F0702030302020204" pitchFamily="66" charset="0"/>
              </a:rPr>
              <a:t>(1ª de Corintios 6:19)</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707886"/>
          </a:xfrm>
          <a:prstGeom prst="rect">
            <a:avLst/>
          </a:prstGeom>
          <a:noFill/>
        </p:spPr>
        <p:txBody>
          <a:bodyPr wrap="square" rtlCol="0">
            <a:spAutoFit/>
          </a:bodyPr>
          <a:lstStyle/>
          <a:p>
            <a:pPr>
              <a:spcBef>
                <a:spcPts val="600"/>
              </a:spcBef>
            </a:pPr>
            <a:r>
              <a:rPr lang="es-ES" sz="2000" b="1" dirty="0"/>
              <a:t>Tras tratar el tema de los litigios, Pablo vuelve al tema principal: la inmoralidad sexual dentro de la iglesia. ¿Por qué existía?</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8819534" y="3716594"/>
            <a:ext cx="3178219" cy="301796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191467" y="21804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4" y="4219378"/>
            <a:ext cx="8719679" cy="1015663"/>
          </a:xfrm>
          <a:prstGeom prst="rect">
            <a:avLst/>
          </a:prstGeom>
          <a:noFill/>
        </p:spPr>
        <p:txBody>
          <a:bodyPr wrap="square">
            <a:spAutoFit/>
          </a:bodyPr>
          <a:lstStyle/>
          <a:p>
            <a:pPr>
              <a:spcBef>
                <a:spcPts val="600"/>
              </a:spcBef>
            </a:pPr>
            <a:r>
              <a:rPr lang="es-ES" sz="2000" b="1" dirty="0"/>
              <a:t>Su argumentación: nuestros cuerpos son miembros de Cristo. No podemos tomar un miembro de Cristo y unirlo a una prostituta o a una adúltera (1Co.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4" y="5250362"/>
            <a:ext cx="8719679" cy="1631216"/>
          </a:xfrm>
          <a:prstGeom prst="rect">
            <a:avLst/>
          </a:prstGeom>
          <a:noFill/>
        </p:spPr>
        <p:txBody>
          <a:bodyPr wrap="square">
            <a:spAutoFit/>
          </a:bodyPr>
          <a:lstStyle/>
          <a:p>
            <a:pPr>
              <a:spcBef>
                <a:spcPts val="600"/>
              </a:spcBef>
            </a:pPr>
            <a:r>
              <a:rPr lang="es-ES" sz="2000" b="1" dirty="0"/>
              <a:t>Finalmente, nos lleva a meditar sobre un asunto crucial: nuestros cuerpos son templos del Espíritu Santo y, por lo tanto, no son de nuestra propiedad, sino que pertenecen a Dios (1Co. 6:19). Dios nos compró con la sangre preciosa de su Hijo, así que debemos glorificar a Dios tanto en nuestro cuerpo como en nuestro espíritu (1Co.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316361" y="2260719"/>
            <a:ext cx="7681393" cy="1631216"/>
          </a:xfrm>
          <a:prstGeom prst="rect">
            <a:avLst/>
          </a:prstGeom>
          <a:noFill/>
        </p:spPr>
        <p:txBody>
          <a:bodyPr wrap="square">
            <a:spAutoFit/>
          </a:bodyPr>
          <a:lstStyle/>
          <a:p>
            <a:pPr>
              <a:spcBef>
                <a:spcPts val="600"/>
              </a:spcBef>
            </a:pPr>
            <a:r>
              <a:rPr lang="es-ES" sz="2000" b="1" dirty="0"/>
              <a:t>Los cristianos somos llamados a la santidad (1Co. 6:11), y esto debe excluir todo pecado. Pero algunos sostenían que, como sus pecados ya habían sido perdonados, podían hacer con su cuerpo lo que quisieran. Por eso, Pablo aclara que “el cuerpo no es para la fornicación” (1Co. 6:12-13).</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s-ES" sz="4400" b="1" spc="600" dirty="0">
                <a:ln w="6600">
                  <a:solidFill>
                    <a:schemeClr val="accent2"/>
                  </a:solidFill>
                  <a:prstDash val="solid"/>
                </a:ln>
                <a:solidFill>
                  <a:srgbClr val="FFFFFF"/>
                </a:solidFill>
                <a:effectLst>
                  <a:outerShdw dist="38100" dir="2700000" algn="tl" rotWithShape="0">
                    <a:schemeClr val="accent2"/>
                  </a:outerShdw>
                </a:effectLst>
              </a:rPr>
              <a:t>SEXUALIDAD LÍCITA</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1015663"/>
          </a:xfrm>
          <a:prstGeom prst="rect">
            <a:avLst/>
          </a:prstGeom>
          <a:noFill/>
        </p:spPr>
        <p:txBody>
          <a:bodyPr wrap="square" rtlCol="0">
            <a:spAutoFit/>
          </a:bodyPr>
          <a:lstStyle/>
          <a:p>
            <a:pPr>
              <a:spcBef>
                <a:spcPts val="600"/>
              </a:spcBef>
            </a:pPr>
            <a:r>
              <a:rPr lang="es-ES" sz="2000" b="1" dirty="0"/>
              <a:t>Al responder a algunas preguntas que habían sido planteadas por la iglesia de Corinto, Pablo nos ayuda a entender cómo podemos huir de la inmoralidad sexual (1Co.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b="1" dirty="0">
                <a:solidFill>
                  <a:schemeClr val="accent2">
                    <a:lumMod val="75000"/>
                  </a:schemeClr>
                </a:solidFill>
                <a:latin typeface="Comic Sans MS" panose="030F0702030302020204" pitchFamily="66" charset="0"/>
              </a:rPr>
              <a:t>“Pero en vista de tanta inmoralidad, cada hombre debe tener su propia esposa, y cada mujer su propio esposo” </a:t>
            </a:r>
            <a:r>
              <a:rPr lang="es-ES" sz="1400" b="1" dirty="0">
                <a:solidFill>
                  <a:schemeClr val="accent2">
                    <a:lumMod val="75000"/>
                  </a:schemeClr>
                </a:solidFill>
                <a:latin typeface="Comic Sans MS" panose="030F0702030302020204" pitchFamily="66" charset="0"/>
              </a:rPr>
              <a:t>(1ª de Corintios 7:2 </a:t>
            </a:r>
            <a:r>
              <a:rPr lang="es-ES" sz="1100" b="1" dirty="0" err="1">
                <a:solidFill>
                  <a:schemeClr val="accent2">
                    <a:lumMod val="75000"/>
                  </a:schemeClr>
                </a:solidFill>
                <a:latin typeface="Comic Sans MS" panose="030F0702030302020204" pitchFamily="66" charset="0"/>
              </a:rPr>
              <a:t>NVI</a:t>
            </a:r>
            <a:r>
              <a:rPr lang="es-ES" sz="1400" b="1" dirty="0">
                <a:solidFill>
                  <a:schemeClr val="accent2">
                    <a:lumMod val="75000"/>
                  </a:schemeClr>
                </a:solidFill>
                <a:latin typeface="Comic Sans MS" panose="030F0702030302020204" pitchFamily="66" charset="0"/>
              </a:rPr>
              <a:t>)</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190277"/>
            <a:ext cx="4674960" cy="1631216"/>
          </a:xfrm>
          <a:prstGeom prst="rect">
            <a:avLst/>
          </a:prstGeom>
          <a:noFill/>
        </p:spPr>
        <p:txBody>
          <a:bodyPr wrap="square">
            <a:spAutoFit/>
          </a:bodyPr>
          <a:lstStyle/>
          <a:p>
            <a:pPr>
              <a:spcBef>
                <a:spcPts val="600"/>
              </a:spcBef>
            </a:pPr>
            <a:r>
              <a:rPr lang="es-ES" sz="2000" b="1" dirty="0"/>
              <a:t>Los solteros con don de continencia pueden aprovechar mejor las oportunidades de servir a Dios sin limitaciones por los cuidados familiares (1 Co.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527278"/>
            <a:ext cx="835636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cónyuges no deben negarse a tener relaciones sexuales para evitar incitar al otro a un posible adulterio (1Co. 7:3-5).</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527005"/>
            <a:ext cx="835636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Básicamente: las personas casadas deben disfrutar de la sexualidad lícita junto con su propio cónyuge; las personas solteras no deben tener relaciones sexuales con ninguna persona.</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821493"/>
            <a:ext cx="467496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solteros sin don de continencia deberían intentar casarse para evitar las tentaciones (1Co. 7:9).</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590504" cy="4970591"/>
          </a:xfrm>
          <a:prstGeom prst="rect">
            <a:avLst/>
          </a:prstGeom>
          <a:noFill/>
        </p:spPr>
        <p:txBody>
          <a:bodyPr wrap="square">
            <a:spAutoFit/>
          </a:bodyPr>
          <a:lstStyle/>
          <a:p>
            <a:pPr>
              <a:spcBef>
                <a:spcPts val="600"/>
              </a:spcBef>
            </a:pPr>
            <a:r>
              <a:rPr lang="es-ES" sz="2600" b="1" dirty="0">
                <a:latin typeface="Constantia" panose="02030602050306030303" pitchFamily="18" charset="0"/>
              </a:rPr>
              <a:t>“Al trabajar por los que yerran, dirigid todo ojo a Cristo. […] Hablen a los que yerran de la misericordia perdonadora del Salvador. Alienten al pecador a arrepentirse y a creer en Aquel que puede perdonarle. […]</a:t>
            </a:r>
          </a:p>
          <a:p>
            <a:pPr>
              <a:spcBef>
                <a:spcPts val="600"/>
              </a:spcBef>
            </a:pPr>
            <a:r>
              <a:rPr lang="es-ES" sz="2600" b="1" dirty="0">
                <a:latin typeface="Constantia" panose="02030602050306030303" pitchFamily="18" charset="0"/>
              </a:rPr>
              <a:t>Sea el arrepentimiento del pecador aceptado por la iglesia con corazón agradecido. Condúzcase al arrepentido de las tinieblas de la incredulidad a la luz de la fe y de la justicia. Colóquese su mano temblorosa en la mano amante de Jesús. Una remisión tal es ratificada en el cielo.”</a:t>
            </a:r>
          </a:p>
        </p:txBody>
      </p:sp>
      <p:sp>
        <p:nvSpPr>
          <p:cNvPr id="4" name="CuadroTexto 3">
            <a:extLst>
              <a:ext uri="{FF2B5EF4-FFF2-40B4-BE49-F238E27FC236}">
                <a16:creationId xmlns:a16="http://schemas.microsoft.com/office/drawing/2014/main" id="{42AD85F2-6C4A-2721-2213-A528D96390CB}"/>
              </a:ext>
            </a:extLst>
          </p:cNvPr>
          <p:cNvSpPr txBox="1"/>
          <p:nvPr/>
        </p:nvSpPr>
        <p:spPr>
          <a:xfrm>
            <a:off x="5143578" y="5947768"/>
            <a:ext cx="4591963" cy="338554"/>
          </a:xfrm>
          <a:prstGeom prst="rect">
            <a:avLst/>
          </a:prstGeom>
          <a:noFill/>
        </p:spPr>
        <p:txBody>
          <a:bodyPr wrap="none" rtlCol="0">
            <a:spAutoFit/>
          </a:bodyPr>
          <a:lstStyle/>
          <a:p>
            <a:pPr algn="r"/>
            <a:r>
              <a:rPr lang="es-ES" sz="1600" b="1" dirty="0"/>
              <a:t>E. G. W. (El Deseado de todas las gentes, p. 746)</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4801314"/>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«¿No saben que su cuerpo es templo del Espíritu Santo, que está en ustedes, que tienen de Dios, y que no son sus propios dueños? Porque han sido comprados por precio; por tanto, glorifiquen a Dios en su cuerpo y en su espíritu, los cuales son de Dios»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Corintios 6:19-20)</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032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1679131074"/>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3" y="209551"/>
            <a:ext cx="6858000" cy="1323439"/>
          </a:xfrm>
          <a:prstGeom prst="rect">
            <a:avLst/>
          </a:prstGeom>
          <a:noFill/>
        </p:spPr>
        <p:txBody>
          <a:bodyPr wrap="square" rtlCol="0">
            <a:spAutoFit/>
          </a:bodyPr>
          <a:lstStyle/>
          <a:p>
            <a:pPr>
              <a:spcBef>
                <a:spcPts val="600"/>
              </a:spcBef>
            </a:pPr>
            <a:r>
              <a:rPr lang="es-ES" sz="2000" b="1" dirty="0"/>
              <a:t>Pablo ocupa los capítulos cinco al siete de primera de Corintios, principalmente, a intentar erradicar un pecado que se había arraigado profundamente en la iglesia de Corinto: la inmoralidad sexual.</a:t>
            </a: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533264"/>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Usando un lenguaje claro y directo, Pablo no solo señala el pecado, sino que también propone soluciones para lidiar con él, y para evitar que se siga cayendo en ellos.</a:t>
            </a: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532990"/>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 este pecado específico se unían otros como agravios y fraudes, cometidos entre los propios hermanos, que eran llevados ante los tribunales civiles.</a:t>
            </a: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275772" y="674400"/>
            <a:ext cx="5800725" cy="5509200"/>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EL PECADO EN LA IGLESIA</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s-ES"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EL PECADO CONSENTIDO</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rgbClr val="7030A0"/>
                </a:solidFill>
                <a:latin typeface="Comic Sans MS" panose="030F0702030302020204" pitchFamily="66" charset="0"/>
              </a:rPr>
              <a:t>“¡Y de esto os sentís orgullosos! ¿No deberíais, más bien, haber lamentado lo sucedido y haber expulsado de entre vosotros al que hizo tal cosa?” </a:t>
            </a:r>
            <a:r>
              <a:rPr lang="es-ES" sz="1400" b="1" dirty="0">
                <a:solidFill>
                  <a:srgbClr val="7030A0"/>
                </a:solidFill>
                <a:latin typeface="Comic Sans MS" panose="030F0702030302020204" pitchFamily="66" charset="0"/>
              </a:rPr>
              <a:t>(1ª de Corintios 5:2 </a:t>
            </a:r>
            <a:r>
              <a:rPr lang="es-ES" sz="1100" b="1" dirty="0" err="1">
                <a:solidFill>
                  <a:srgbClr val="7030A0"/>
                </a:solidFill>
                <a:latin typeface="Comic Sans MS" panose="030F0702030302020204" pitchFamily="66" charset="0"/>
              </a:rPr>
              <a:t>NVI</a:t>
            </a:r>
            <a:r>
              <a:rPr lang="es-ES" sz="1400" b="1" dirty="0">
                <a:solidFill>
                  <a:srgbClr val="7030A0"/>
                </a:solidFill>
                <a:latin typeface="Comic Sans MS" panose="030F0702030302020204" pitchFamily="66" charset="0"/>
              </a:rPr>
              <a:t>)</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52297" y="1446013"/>
            <a:ext cx="7289529" cy="707886"/>
          </a:xfrm>
          <a:prstGeom prst="rect">
            <a:avLst/>
          </a:prstGeom>
          <a:noFill/>
        </p:spPr>
        <p:txBody>
          <a:bodyPr wrap="square">
            <a:spAutoFit/>
          </a:bodyPr>
          <a:lstStyle/>
          <a:p>
            <a:pPr>
              <a:spcBef>
                <a:spcPts val="600"/>
              </a:spcBef>
            </a:pPr>
            <a:r>
              <a:rPr lang="es-ES" sz="2000" b="1" dirty="0"/>
              <a:t>En la iglesia de Corinto había “un caso de inmoralidad sexual que ni siquiera entre los paganos se tolera” (1Co. 5:1 </a:t>
            </a:r>
            <a:r>
              <a:rPr lang="es-ES" sz="1600" b="1" dirty="0" err="1"/>
              <a:t>NVI</a:t>
            </a:r>
            <a:r>
              <a:rPr lang="es-ES" sz="2000" b="1" dirty="0"/>
              <a:t>).</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441826" y="1522928"/>
            <a:ext cx="4597877" cy="2631490"/>
          </a:xfrm>
          <a:prstGeom prst="snip2DiagRect">
            <a:avLst>
              <a:gd name="adj1" fmla="val 1718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323439"/>
          </a:xfrm>
          <a:prstGeom prst="rect">
            <a:avLst/>
          </a:prstGeom>
          <a:noFill/>
        </p:spPr>
        <p:txBody>
          <a:bodyPr wrap="square">
            <a:spAutoFit/>
          </a:bodyPr>
          <a:lstStyle/>
          <a:p>
            <a:pPr>
              <a:spcBef>
                <a:spcPts val="600"/>
              </a:spcBef>
            </a:pPr>
            <a:r>
              <a:rPr lang="es-ES" sz="2000" b="1" dirty="0"/>
              <a:t>La iglesia estaba formada, principalmente, por gentiles. Su propia conciencia ya les decía que el incesto no debía tolerarse. Por otra parte, su conocimiento de las Escrituras les reafirmaba en esta idea (</a:t>
            </a:r>
            <a:r>
              <a:rPr lang="es-ES" sz="2000" b="1" dirty="0" err="1"/>
              <a:t>Lv</a:t>
            </a:r>
            <a:r>
              <a:rPr lang="es-ES" sz="2000" b="1" dirty="0"/>
              <a:t>.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209446" y="2153899"/>
            <a:ext cx="723238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Que existiera una relación incestuosa en la iglesia era algo muy grave. Pero el caso se agravaba más porque, en lugar de generar repulsión entre los miembros, éstos estaban orgullosos de tolerar ese pecado (1Co. 5:2 </a:t>
            </a:r>
            <a:r>
              <a:rPr kumimoji="0" lang="es-ES" sz="1600" b="1" i="0" u="none" strike="noStrike" kern="1200" cap="none" spc="0" normalizeH="0" baseline="0" noProof="0" dirty="0" err="1">
                <a:ln>
                  <a:noFill/>
                </a:ln>
                <a:solidFill>
                  <a:prstClr val="black"/>
                </a:solidFill>
                <a:effectLst/>
                <a:uLnTx/>
                <a:uFillTx/>
                <a:latin typeface="Aptos" panose="02110004020202020204"/>
                <a:ea typeface="+mn-ea"/>
                <a:cs typeface="+mn-cs"/>
              </a:rPr>
              <a:t>NVI</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95925" y="5509022"/>
            <a:ext cx="661987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Si tenían claro que esta relación era pecaminosa… ¿por qué estaban orgullosos de esto (1Co. 5:6)? ¿La familia involucrada tenía peso en la iglesia? ¿Se jactaban de ser una iglesia tolerante con el pecador? ¿ … ?</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4400" b="1" dirty="0">
                <a:ln w="22225">
                  <a:solidFill>
                    <a:schemeClr val="accent2"/>
                  </a:solidFill>
                  <a:prstDash val="solid"/>
                </a:ln>
                <a:solidFill>
                  <a:schemeClr val="accent2">
                    <a:lumMod val="60000"/>
                    <a:lumOff val="40000"/>
                  </a:schemeClr>
                </a:solidFill>
              </a:rPr>
              <a:t>ERRADICACIÓN DEL PECADO</a:t>
            </a: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“Porque a los que están fuera, Dios juzgará. Quitad, pues, a ese perverso de entre vosotros” </a:t>
            </a:r>
            <a:r>
              <a:rPr lang="es-ES" sz="1400" b="1" dirty="0">
                <a:solidFill>
                  <a:schemeClr val="accent3">
                    <a:lumMod val="75000"/>
                  </a:schemeClr>
                </a:solidFill>
                <a:latin typeface="Comic Sans MS" panose="030F0702030302020204" pitchFamily="66" charset="0"/>
              </a:rPr>
              <a:t>(1ª de Corintios 5:13)</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4" y="1456818"/>
            <a:ext cx="7267576" cy="1015663"/>
          </a:xfrm>
          <a:prstGeom prst="rect">
            <a:avLst/>
          </a:prstGeom>
          <a:noFill/>
        </p:spPr>
        <p:txBody>
          <a:bodyPr wrap="square" rtlCol="0">
            <a:spAutoFit/>
          </a:bodyPr>
          <a:lstStyle/>
          <a:p>
            <a:pPr>
              <a:spcBef>
                <a:spcPts val="600"/>
              </a:spcBef>
            </a:pPr>
            <a:r>
              <a:rPr lang="es-ES" sz="2000" b="1" dirty="0"/>
              <a:t>El caso de incesto era ya “de dominio público” (1Co. 5:1 </a:t>
            </a:r>
            <a:r>
              <a:rPr lang="es-ES" sz="1600" b="1" dirty="0" err="1"/>
              <a:t>NVI</a:t>
            </a:r>
            <a:r>
              <a:rPr lang="es-ES" sz="2000" b="1" dirty="0"/>
              <a:t>), por eso debían tomarse medidas urgentes para evitar daños a la reputación de la iglesia. ¿Qué medidas debían tomarse?</a:t>
            </a:r>
          </a:p>
        </p:txBody>
      </p:sp>
      <p:graphicFrame>
        <p:nvGraphicFramePr>
          <p:cNvPr id="2" name="Diagrama 1">
            <a:extLst>
              <a:ext uri="{FF2B5EF4-FFF2-40B4-BE49-F238E27FC236}">
                <a16:creationId xmlns:a16="http://schemas.microsoft.com/office/drawing/2014/main" id="{142F2FD8-C7FD-FEB0-67CA-06C2A2958A4D}"/>
              </a:ext>
            </a:extLst>
          </p:cNvPr>
          <p:cNvGraphicFramePr/>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280770"/>
            <a:ext cx="4780321" cy="2554545"/>
          </a:xfrm>
          <a:prstGeom prst="rect">
            <a:avLst/>
          </a:prstGeom>
          <a:noFill/>
        </p:spPr>
        <p:txBody>
          <a:bodyPr wrap="square" rtlCol="0">
            <a:spAutoFit/>
          </a:bodyPr>
          <a:lstStyle/>
          <a:p>
            <a:pPr>
              <a:spcBef>
                <a:spcPts val="600"/>
              </a:spcBef>
            </a:pPr>
            <a:r>
              <a:rPr lang="es-ES" sz="2000" b="1" dirty="0"/>
              <a:t>La disciplina eclesiástica (independientemente de la gravedad del pecado) siempre debe tener una finalidad redentora. Debe hacerse ver el error a la persona con el fin de que lo reconozca, se arrepienta, y “el espíritu sea salvo en el día del Señor Jesús” (1Co.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498"/>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s-ES"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LIDIAR CON LOS PROBLEMAS INTERNOS</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“Si alguno de vosotros tiene un pleito con otro, ¿cómo se atreve a presentar demanda ante los inconversos, en vez de acudir a los creyentes?” </a:t>
            </a:r>
            <a:r>
              <a:rPr lang="es-ES" sz="1400" b="1" dirty="0">
                <a:solidFill>
                  <a:schemeClr val="accent4">
                    <a:lumMod val="50000"/>
                  </a:schemeClr>
                </a:solidFill>
                <a:latin typeface="Comic Sans MS" panose="030F0702030302020204" pitchFamily="66" charset="0"/>
              </a:rPr>
              <a:t>(1ª de Corintios 6:1 </a:t>
            </a:r>
            <a:r>
              <a:rPr lang="es-ES" sz="1100" b="1" dirty="0" err="1">
                <a:solidFill>
                  <a:schemeClr val="accent4">
                    <a:lumMod val="50000"/>
                  </a:schemeClr>
                </a:solidFill>
                <a:latin typeface="Comic Sans MS" panose="030F0702030302020204" pitchFamily="66" charset="0"/>
              </a:rPr>
              <a:t>NVI</a:t>
            </a:r>
            <a:r>
              <a:rPr lang="es-ES" sz="1400" b="1" dirty="0">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24671"/>
            <a:ext cx="7362824" cy="1631216"/>
          </a:xfrm>
          <a:prstGeom prst="rect">
            <a:avLst/>
          </a:prstGeom>
          <a:noFill/>
        </p:spPr>
        <p:txBody>
          <a:bodyPr wrap="square" rtlCol="0">
            <a:spAutoFit/>
          </a:bodyPr>
          <a:lstStyle/>
          <a:p>
            <a:pPr>
              <a:spcBef>
                <a:spcPts val="600"/>
              </a:spcBef>
            </a:pPr>
            <a:r>
              <a:rPr lang="es-ES" sz="2000" b="1" dirty="0"/>
              <a:t>Después de explicar cómo resolver el pecado dentro de la iglesia, Pablo les reprocha por no seguir las pautas correctas, y dejar que tribunales seculares decidan sobre problemas entre hermanos (1Co. 6:1-6). Pero Pablo va más allá y ataca a la raíz del problema.</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es-ES" sz="2000" b="1" dirty="0"/>
              <a:t>En segundo lugar, los hermanos deben tener disposición a perdonar la ofensa (1Co.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849397"/>
            <a:ext cx="7000874" cy="1323439"/>
          </a:xfrm>
          <a:prstGeom prst="rect">
            <a:avLst/>
          </a:prstGeom>
          <a:noFill/>
        </p:spPr>
        <p:txBody>
          <a:bodyPr wrap="square">
            <a:spAutoFit/>
          </a:bodyPr>
          <a:lstStyle/>
          <a:p>
            <a:pPr>
              <a:spcBef>
                <a:spcPts val="600"/>
              </a:spcBef>
            </a:pPr>
            <a:r>
              <a:rPr lang="es-ES" sz="2000" b="1" dirty="0"/>
              <a:t>En primer lugar, no deberían existir desavenencias entre los miembros de iglesia (1Co. 6:7a) y, por supuesto, los miembros no deberían agraviar o defraudar a otro miembro (1Co. 6:8).</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5765392"/>
            <a:ext cx="6687303" cy="1015663"/>
          </a:xfrm>
          <a:prstGeom prst="rect">
            <a:avLst/>
          </a:prstGeom>
          <a:noFill/>
        </p:spPr>
        <p:txBody>
          <a:bodyPr wrap="square">
            <a:spAutoFit/>
          </a:bodyPr>
          <a:lstStyle/>
          <a:p>
            <a:pPr>
              <a:spcBef>
                <a:spcPts val="600"/>
              </a:spcBef>
            </a:pPr>
            <a:r>
              <a:rPr lang="es-ES" sz="2000" b="1" dirty="0"/>
              <a:t>A no ser que se trate de un asunto penal (Rom. 13:1-5), los problemas internos de la iglesia deben resolverse internamente.</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042117"/>
            <a:ext cx="6839702" cy="707886"/>
          </a:xfrm>
          <a:prstGeom prst="rect">
            <a:avLst/>
          </a:prstGeom>
          <a:noFill/>
        </p:spPr>
        <p:txBody>
          <a:bodyPr wrap="square">
            <a:spAutoFit/>
          </a:bodyPr>
          <a:lstStyle/>
          <a:p>
            <a:pPr>
              <a:spcBef>
                <a:spcPts val="600"/>
              </a:spcBef>
            </a:pPr>
            <a:r>
              <a:rPr lang="es-ES" sz="2000" b="1" dirty="0"/>
              <a:t>En tercer lugar, si no hay avenencia entre los miembros, la iglesia debe juzgar o mediar entre uno y otro (1Co. 6:2).</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20051" y="2902175"/>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49598" y="5094742"/>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396180" y="980900"/>
            <a:ext cx="10579509" cy="4524315"/>
          </a:xfrm>
          <a:prstGeom prst="rect">
            <a:avLst/>
          </a:prstGeom>
          <a:noFill/>
        </p:spPr>
        <p:txBody>
          <a:bodyPr wrap="square">
            <a:spAutoFit/>
          </a:bodyPr>
          <a:lstStyle/>
          <a:p>
            <a:pPr>
              <a:spcBef>
                <a:spcPts val="600"/>
              </a:spcBef>
            </a:pPr>
            <a:r>
              <a:rPr lang="es-ES" sz="2400" b="1" dirty="0">
                <a:latin typeface="Constantia" panose="02030602050306030303" pitchFamily="18" charset="0"/>
              </a:rPr>
              <a:t>“Es nuestra tarea conocer nuestras debilidades y pecados acariciados, que producen oscuridad y debilidad espiritual y han apagado nuestro primer amor. ¿Es la mundanalidad? ¿Es el egoísmo? ¿Es el amor por la estima propia? ¿Es la lucha por ser el primero? ¿Es la sensualidad lo que nos aleja de Dios? ¿Es el pecado de los nicolaítas que cambiaban la gracia de Dios por lascivia? ¿Es la indiferencia hacia la gran luz? ¿Es el mal uso o el abuso de las oportunidades y los privilegios lo que nos lleva a tener jactanciosas pretensiones de sabiduría y conocimiento religiosos, mientras la vida y el carácter son inconsistentes e inmorales? No importa qué haya sido lo que hemos acariciado y cultivado hasta tornarse fuerte y dominante, hagamos decididos esfuerzos para ser vencedores, para no perdernos y comer del árbol de la vida.”</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7962179" y="5707823"/>
            <a:ext cx="4146007" cy="338554"/>
          </a:xfrm>
          <a:prstGeom prst="rect">
            <a:avLst/>
          </a:prstGeom>
          <a:noFill/>
        </p:spPr>
        <p:txBody>
          <a:bodyPr wrap="none" rtlCol="0">
            <a:spAutoFit/>
          </a:bodyPr>
          <a:lstStyle/>
          <a:p>
            <a:pPr algn="r"/>
            <a:r>
              <a:rPr lang="es-ES" sz="1600" b="1" dirty="0"/>
              <a:t>E. G. W. (Recibiréis poder, 18 de diciembre)</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5" y="-104775"/>
            <a:ext cx="7658100" cy="6576480"/>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es-ES" dirty="0">
                <a:pattFill prst="narHorz">
                  <a:fgClr>
                    <a:srgbClr val="FFFF00"/>
                  </a:fgClr>
                  <a:bgClr>
                    <a:schemeClr val="accent6">
                      <a:lumMod val="20000"/>
                      <a:lumOff val="80000"/>
                    </a:schemeClr>
                  </a:bgClr>
                </a:pattFill>
                <a:effectLst>
                  <a:innerShdw blurRad="177800">
                    <a:schemeClr val="accent6">
                      <a:lumMod val="50000"/>
                    </a:schemeClr>
                  </a:innerShdw>
                </a:effectLst>
              </a:rPr>
              <a:t>CÓMO EVITAR EL PECADO EN LA IGLESIA</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560</TotalTime>
  <Words>1502</Words>
  <Application>Microsoft Office PowerPoint</Application>
  <PresentationFormat>Panorámica</PresentationFormat>
  <Paragraphs>55</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Arial</vt:lpstr>
      <vt:lpstr>Aptos Display</vt:lpstr>
      <vt:lpstr>Comic Sans MS</vt:lpstr>
      <vt:lpstr>Constantia</vt:lpstr>
      <vt:lpstr>Aptos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Raúl Medina</cp:lastModifiedBy>
  <cp:revision>72</cp:revision>
  <dcterms:created xsi:type="dcterms:W3CDTF">2026-06-19T16:27:56Z</dcterms:created>
  <dcterms:modified xsi:type="dcterms:W3CDTF">2026-07-01T17:35:33Z</dcterms:modified>
</cp:coreProperties>
</file>