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5" r:id="rId3"/>
    <p:sldId id="258" r:id="rId4"/>
    <p:sldId id="259" r:id="rId5"/>
    <p:sldId id="260" r:id="rId6"/>
    <p:sldId id="270" r:id="rId7"/>
    <p:sldId id="262" r:id="rId8"/>
    <p:sldId id="271" r:id="rId9"/>
    <p:sldId id="264" r:id="rId10"/>
    <p:sldId id="266" r:id="rId11"/>
    <p:sldId id="268"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s-ES" b="1" dirty="0">
              <a:solidFill>
                <a:schemeClr val="bg1"/>
              </a:solidFill>
              <a:effectLst>
                <a:outerShdw blurRad="50800" dist="50800" dir="5400000" algn="ctr" rotWithShape="0">
                  <a:schemeClr val="tx1"/>
                </a:outerShdw>
              </a:effectLst>
            </a:rPr>
            <a:t>Inmaduros</a:t>
          </a: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bg1"/>
              </a:solidFill>
              <a:effectLst>
                <a:outerShdw blurRad="50800" dist="50800" dir="5400000" algn="ctr" rotWithShape="0">
                  <a:schemeClr val="tx1"/>
                </a:outerShdw>
              </a:effectLst>
            </a:rPr>
            <a:t>Son como niños (1Co.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effectLst>
                <a:outerShdw blurRad="50800" dist="50800" dir="5400000" algn="ctr" rotWithShape="0">
                  <a:schemeClr val="tx1"/>
                </a:outerShdw>
              </a:effectLst>
            </a:rPr>
            <a:t>Se alimentan de leche (1Co.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effectLst>
                <a:outerShdw blurRad="50800" dist="50800" dir="5400000" algn="ctr" rotWithShape="0">
                  <a:schemeClr val="tx1"/>
                </a:outerShdw>
              </a:effectLst>
            </a:rPr>
            <a:t>Son carnales (1Co.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effectLst>
                <a:outerShdw blurRad="50800" dist="50800" dir="5400000" algn="ctr" rotWithShape="0">
                  <a:schemeClr val="tx1"/>
                </a:outerShdw>
              </a:effectLst>
            </a:rPr>
            <a:t>Se dejan llevar por la opinión de otros (1Co.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s-ES" b="1" dirty="0">
              <a:solidFill>
                <a:schemeClr val="bg1"/>
              </a:solidFill>
              <a:effectLst>
                <a:outerShdw blurRad="50800" dist="50800" dir="5400000" algn="ctr" rotWithShape="0">
                  <a:schemeClr val="tx1"/>
                </a:outerShdw>
              </a:effectLst>
            </a:rPr>
            <a:t>Maduros</a:t>
          </a: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tx1"/>
              </a:solidFill>
            </a:rPr>
            <a:t>Son adultos</a:t>
          </a:r>
          <a:br>
            <a:rPr lang="es-ES" sz="2000" b="1" dirty="0">
              <a:solidFill>
                <a:schemeClr val="tx1"/>
              </a:solidFill>
            </a:rPr>
          </a:br>
          <a:r>
            <a:rPr lang="es-ES" sz="2000" b="1" dirty="0">
              <a:solidFill>
                <a:schemeClr val="tx1"/>
              </a:solidFill>
            </a:rPr>
            <a:t>(1Co.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s-ES" sz="2000" b="1">
              <a:solidFill>
                <a:schemeClr val="tx1"/>
              </a:solidFill>
            </a:rPr>
            <a:t>Toman alimentos sólidos (Heb. 5:14)</a:t>
          </a:r>
          <a:endParaRPr lang="es-ES" sz="2000" b="1" dirty="0">
            <a:solidFill>
              <a:schemeClr val="tx1"/>
            </a:solidFill>
          </a:endParaRP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tx1"/>
              </a:solidFill>
            </a:rPr>
            <a:t>Son espirituales (1Co.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s-ES" sz="2000" b="1" dirty="0">
              <a:solidFill>
                <a:schemeClr val="tx1"/>
              </a:solidFill>
            </a:rPr>
            <a:t>Tienen discernimiento espiritual (1Co.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ES" sz="5300" b="1" kern="1200" dirty="0">
              <a:solidFill>
                <a:schemeClr val="bg1"/>
              </a:solidFill>
              <a:effectLst>
                <a:outerShdw blurRad="50800" dist="50800" dir="5400000" algn="ctr" rotWithShape="0">
                  <a:schemeClr val="tx1"/>
                </a:outerShdw>
              </a:effectLst>
            </a:rPr>
            <a:t>Inmaduros</a:t>
          </a: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effectLst>
                <a:outerShdw blurRad="50800" dist="50800" dir="5400000" algn="ctr" rotWithShape="0">
                  <a:schemeClr val="tx1"/>
                </a:outerShdw>
              </a:effectLst>
            </a:rPr>
            <a:t>Son como niños (1Co.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Se alimentan de leche (1Co.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Son carnales (1Co.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50800" dist="50800" dir="5400000" algn="ctr" rotWithShape="0">
                  <a:schemeClr val="tx1"/>
                </a:outerShdw>
              </a:effectLst>
            </a:rPr>
            <a:t>Se dejan llevar por la opinión de otros (1Co.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0965" tIns="67310" rIns="100965" bIns="67310" numCol="1" spcCol="1270" anchor="ctr" anchorCtr="0">
          <a:noAutofit/>
        </a:bodyPr>
        <a:lstStyle/>
        <a:p>
          <a:pPr marL="0" lvl="0" indent="0" algn="ctr" defTabSz="2355850">
            <a:lnSpc>
              <a:spcPct val="90000"/>
            </a:lnSpc>
            <a:spcBef>
              <a:spcPct val="0"/>
            </a:spcBef>
            <a:spcAft>
              <a:spcPct val="35000"/>
            </a:spcAft>
            <a:buNone/>
          </a:pPr>
          <a:r>
            <a:rPr lang="es-ES" sz="5300" b="1" kern="1200" dirty="0">
              <a:solidFill>
                <a:schemeClr val="bg1"/>
              </a:solidFill>
              <a:effectLst>
                <a:outerShdw blurRad="50800" dist="50800" dir="5400000" algn="ctr" rotWithShape="0">
                  <a:schemeClr val="tx1"/>
                </a:outerShdw>
              </a:effectLst>
            </a:rPr>
            <a:t>Maduros</a:t>
          </a: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Son adultos</a:t>
          </a:r>
          <a:br>
            <a:rPr lang="es-ES" sz="2000" b="1" kern="1200" dirty="0">
              <a:solidFill>
                <a:schemeClr val="tx1"/>
              </a:solidFill>
            </a:rPr>
          </a:br>
          <a:r>
            <a:rPr lang="es-ES" sz="2000" b="1" kern="1200" dirty="0">
              <a:solidFill>
                <a:schemeClr val="tx1"/>
              </a:solidFill>
            </a:rPr>
            <a:t>(1Co.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Toman alimentos sólidos (Heb. 5:14)</a:t>
          </a:r>
          <a:endParaRPr lang="es-ES" sz="2000" b="1" kern="1200" dirty="0">
            <a:solidFill>
              <a:schemeClr val="tx1"/>
            </a:solidFill>
          </a:endParaRP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Son espirituales (1Co.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Tienen discernimiento espiritual (1Co.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10/06/2026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10/06/2026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10/06/2026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jp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uadroTexto 4">
            <a:extLst>
              <a:ext uri="{FF2B5EF4-FFF2-40B4-BE49-F238E27FC236}">
                <a16:creationId xmlns:a16="http://schemas.microsoft.com/office/drawing/2014/main" id="{B8C257BE-3063-C84F-CA3C-C49A87CA1E2D}"/>
              </a:ext>
            </a:extLst>
          </p:cNvPr>
          <p:cNvSpPr txBox="1"/>
          <p:nvPr/>
        </p:nvSpPr>
        <p:spPr>
          <a:xfrm>
            <a:off x="0" y="5761077"/>
            <a:ext cx="12177713" cy="1200329"/>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s-ES" sz="7200" b="1" spc="600" dirty="0">
                <a:ln w="22225">
                  <a:solidFill>
                    <a:schemeClr val="accent2"/>
                  </a:solidFill>
                  <a:prstDash val="solid"/>
                </a:ln>
                <a:solidFill>
                  <a:srgbClr val="CFC0A1"/>
                </a:solidFill>
                <a:effectLst>
                  <a:outerShdw blurRad="50800" dist="50800" dir="5400000" algn="ctr" rotWithShape="0">
                    <a:schemeClr val="tx1"/>
                  </a:outerShdw>
                </a:effectLst>
              </a:rPr>
              <a:t>UNIDAD EN CRISTO</a:t>
            </a: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es-ES" sz="1600" b="1" dirty="0">
                <a:solidFill>
                  <a:schemeClr val="accent5">
                    <a:lumMod val="60000"/>
                    <a:lumOff val="40000"/>
                  </a:schemeClr>
                </a:solidFill>
              </a:rPr>
              <a:t>Lección 3 para el 18 de julio de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s-ES"/>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s-ES" sz="4400" b="1" spc="600" dirty="0">
                <a:ln w="22225">
                  <a:noFill/>
                  <a:prstDash val="solid"/>
                </a:ln>
                <a:solidFill>
                  <a:srgbClr val="FFFF00"/>
                </a:solidFill>
                <a:effectLst>
                  <a:outerShdw blurRad="50800" dist="50800" dir="5400000" algn="ctr" rotWithShape="0">
                    <a:schemeClr val="tx1"/>
                  </a:outerShdw>
                </a:effectLst>
              </a:rPr>
              <a:t>RESPETO A LOS LÍDERES</a:t>
            </a: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s-ES" b="1" dirty="0">
                <a:solidFill>
                  <a:srgbClr val="66FFFF"/>
                </a:solidFill>
                <a:effectLst>
                  <a:outerShdw blurRad="38100" dist="38100" dir="2700000" algn="tl">
                    <a:srgbClr val="000000"/>
                  </a:outerShdw>
                </a:effectLst>
                <a:latin typeface="Comic Sans MS" panose="030F0702030302020204" pitchFamily="66" charset="0"/>
              </a:rPr>
              <a:t>“Ahora bien, se requiere de los administradores, que cada uno sea hallado fiel” </a:t>
            </a:r>
            <a:r>
              <a:rPr lang="es-ES" sz="1400" b="1" dirty="0">
                <a:solidFill>
                  <a:srgbClr val="66FFFF"/>
                </a:solidFill>
                <a:effectLst>
                  <a:outerShdw blurRad="38100" dist="38100" dir="2700000" algn="tl">
                    <a:srgbClr val="000000"/>
                  </a:outerShdw>
                </a:effectLst>
                <a:latin typeface="Comic Sans MS" panose="030F0702030302020204" pitchFamily="66" charset="0"/>
              </a:rPr>
              <a:t>(1ª de Corintios 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323439"/>
          </a:xfrm>
          <a:prstGeom prst="rect">
            <a:avLst/>
          </a:prstGeom>
          <a:noFill/>
        </p:spPr>
        <p:txBody>
          <a:bodyPr wrap="square" rtlCol="0">
            <a:spAutoFit/>
          </a:bodyPr>
          <a:lstStyle/>
          <a:p>
            <a:pPr>
              <a:spcBef>
                <a:spcPts val="600"/>
              </a:spcBef>
            </a:pPr>
            <a:r>
              <a:rPr lang="es-ES" sz="2000" b="1" dirty="0"/>
              <a:t>Que existan rivalidades y facciones en torno a los líderes no significa que debamos desecharlos. Al contrario, Pablo apoyó y defendió el ministerio de Apolos y su obra en Corinto (1Co.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930504"/>
            <a:ext cx="2626744" cy="2795607"/>
            <a:chOff x="9365230" y="1587500"/>
            <a:chExt cx="2626744" cy="2795607"/>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954107"/>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es-ES" sz="1400" b="1" noProof="0" dirty="0"/>
                <a:t>Frank y Walter Bond fueron los primeros misioneros en España. Walter murió por su fe en Jaén en 1914</a:t>
              </a: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75005"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882733"/>
            <a:ext cx="5076825" cy="1631216"/>
          </a:xfrm>
          <a:prstGeom prst="rect">
            <a:avLst/>
          </a:prstGeom>
          <a:noFill/>
        </p:spPr>
        <p:txBody>
          <a:bodyPr wrap="square">
            <a:spAutoFit/>
          </a:bodyPr>
          <a:lstStyle/>
          <a:p>
            <a:pPr>
              <a:spcBef>
                <a:spcPts val="600"/>
              </a:spcBef>
            </a:pPr>
            <a:r>
              <a:rPr lang="es-ES" sz="2000" b="1" dirty="0"/>
              <a:t>Los líderes cristianos siguen las huellas de Jesús al estar dispuestos a sufrir por sus hermanos y hermanas, e incluso, si es necesario, a morir por su ministerio</a:t>
            </a:r>
            <a:br>
              <a:rPr lang="es-ES" sz="2000" b="1" dirty="0"/>
            </a:br>
            <a:r>
              <a:rPr lang="es-ES" sz="2000" b="1" dirty="0"/>
              <a:t>(1Co. 4:11-13; 2Co.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2031408" y="2570797"/>
            <a:ext cx="711502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Cuando los líderes actúan con fidelidad, son dignos de honra (1Co. 4:2; 1Tim. 5:17). Pero, incluso cuando no reciben esa honra, ellos siguen fieles porque saben que quien debe juzgarlos es Dios mismo, no los hombres (1Co. 4:3-4).</a:t>
            </a: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Ni líderes ni miembros son llamados a luchar o discutir entre sí, sino a unirse ensalzando a Jesús y predicando el mensaje de la cruz.</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5262979"/>
          </a:xfrm>
          <a:prstGeom prst="rect">
            <a:avLst/>
          </a:prstGeom>
          <a:noFill/>
        </p:spPr>
        <p:txBody>
          <a:bodyPr wrap="square">
            <a:spAutoFit/>
          </a:bodyPr>
          <a:lstStyle/>
          <a:p>
            <a:pPr>
              <a:spcBef>
                <a:spcPts val="600"/>
              </a:spcBef>
            </a:pPr>
            <a:r>
              <a:rPr lang="es-ES" sz="2400" b="1" dirty="0">
                <a:latin typeface="Constantia" panose="02030602050306030303" pitchFamily="18" charset="0"/>
              </a:rPr>
              <a:t>“Nada puede perfeccionar la perfecta unidad en la iglesia, sino el espíritu de una paciencia semejante a la de Cristo. Satanás puede sembrar discordia; sólo Cristo puede armonizar los elementos discordantes... Cuando como obreros individuales de la iglesia amamos a Dios por sobre todo y al prójimo como a uno mismo, entonces no habrá trabajosos esfuerzos para unirnos; habrá una unidad en Cristo, los oídos estarán cerrados a los informes, y nadie hará reproches contra su vecino. Los miembros de la iglesia apreciarán el amor y la unidad, y serán como una gran familia. Entonces portaremos ante el mundo las credenciales que darán testimonio de que Dios ha enviado a su Hijo al mundo”</a:t>
            </a:r>
          </a:p>
        </p:txBody>
      </p:sp>
      <p:sp>
        <p:nvSpPr>
          <p:cNvPr id="4" name="CuadroTexto 3">
            <a:extLst>
              <a:ext uri="{FF2B5EF4-FFF2-40B4-BE49-F238E27FC236}">
                <a16:creationId xmlns:a16="http://schemas.microsoft.com/office/drawing/2014/main" id="{BDE34210-AE8D-5F78-8C77-08295CAE3C58}"/>
              </a:ext>
            </a:extLst>
          </p:cNvPr>
          <p:cNvSpPr txBox="1"/>
          <p:nvPr/>
        </p:nvSpPr>
        <p:spPr>
          <a:xfrm>
            <a:off x="6193359" y="6045012"/>
            <a:ext cx="3768789" cy="338554"/>
          </a:xfrm>
          <a:prstGeom prst="rect">
            <a:avLst/>
          </a:prstGeom>
          <a:noFill/>
        </p:spPr>
        <p:txBody>
          <a:bodyPr wrap="none" rtlCol="0">
            <a:spAutoFit/>
          </a:bodyPr>
          <a:lstStyle/>
          <a:p>
            <a:pPr algn="r"/>
            <a:r>
              <a:rPr lang="es-ES" sz="1600" b="1" dirty="0"/>
              <a:t>E. G. W. (Reflejemos a Jesús, 5 de julio)</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015663"/>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«Les ruego hermanos, por el nombre de nuestro Señor Jesucristo, que hablen todos una misma cosa y que no haya entre ustedes divisiones. Antes, estén perfectamente unidos en una misma mente y un mismo parecer» </a:t>
            </a:r>
            <a:r>
              <a:rPr kumimoji="0" lang="es-ES"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Corintios 1:10)</a:t>
            </a:r>
            <a:endParaRPr kumimoji="0" lang="es-ES"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00291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7267575" y="3760707"/>
            <a:ext cx="4419600"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sz="2000" b="1" dirty="0"/>
              <a:t>Problemas que provocan desunión:</a:t>
            </a:r>
          </a:p>
          <a:p>
            <a:pPr lvl="1">
              <a:spcBef>
                <a:spcPts val="600"/>
              </a:spcBef>
            </a:pPr>
            <a:r>
              <a:rPr lang="es-ES" sz="2000" b="1" dirty="0">
                <a:solidFill>
                  <a:srgbClr val="C53544"/>
                </a:solidFill>
              </a:rPr>
              <a:t>Divisiones y contiendas.</a:t>
            </a:r>
          </a:p>
          <a:p>
            <a:pPr>
              <a:spcBef>
                <a:spcPts val="1800"/>
              </a:spcBef>
            </a:pPr>
            <a:r>
              <a:rPr lang="es-ES" sz="2000" b="1" dirty="0"/>
              <a:t>Cómo mantener la unidad:</a:t>
            </a:r>
          </a:p>
          <a:p>
            <a:pPr lvl="1">
              <a:spcBef>
                <a:spcPts val="600"/>
              </a:spcBef>
            </a:pPr>
            <a:r>
              <a:rPr lang="es-ES" sz="2000" b="1" dirty="0">
                <a:solidFill>
                  <a:srgbClr val="55A14E"/>
                </a:solidFill>
              </a:rPr>
              <a:t>La unidad en Jesús.</a:t>
            </a:r>
          </a:p>
          <a:p>
            <a:pPr lvl="1">
              <a:spcBef>
                <a:spcPts val="600"/>
              </a:spcBef>
            </a:pPr>
            <a:r>
              <a:rPr lang="es-ES" sz="2000" b="1" dirty="0">
                <a:solidFill>
                  <a:srgbClr val="3080B9"/>
                </a:solidFill>
              </a:rPr>
              <a:t>Sabiduría y madurez.</a:t>
            </a:r>
          </a:p>
          <a:p>
            <a:pPr lvl="1">
              <a:spcBef>
                <a:spcPts val="600"/>
              </a:spcBef>
            </a:pPr>
            <a:r>
              <a:rPr lang="es-ES" sz="2000" b="1" dirty="0">
                <a:solidFill>
                  <a:srgbClr val="C57035"/>
                </a:solidFill>
              </a:rPr>
              <a:t>Servicio y humildad.</a:t>
            </a:r>
          </a:p>
          <a:p>
            <a:pPr lvl="1">
              <a:spcBef>
                <a:spcPts val="600"/>
              </a:spcBef>
            </a:pPr>
            <a:r>
              <a:rPr lang="es-ES" sz="2000" b="1" dirty="0">
                <a:solidFill>
                  <a:srgbClr val="BD2DB8"/>
                </a:solidFill>
              </a:rPr>
              <a:t>Respeto a los líderes.</a:t>
            </a: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99168"/>
            <a:ext cx="7019925" cy="1015663"/>
          </a:xfrm>
          <a:prstGeom prst="rect">
            <a:avLst/>
          </a:prstGeom>
          <a:noFill/>
        </p:spPr>
        <p:txBody>
          <a:bodyPr wrap="square" rtlCol="0">
            <a:spAutoFit/>
          </a:bodyPr>
          <a:lstStyle/>
          <a:p>
            <a:pPr>
              <a:spcBef>
                <a:spcPts val="600"/>
              </a:spcBef>
            </a:pPr>
            <a:r>
              <a:rPr lang="es-ES" sz="2000" b="1" dirty="0"/>
              <a:t>Después de saludar a los corintios y de alabarles por su crecimiento espiritual, Pablo pasa a tocar el primero de los problemas que afectaban a esa iglesia: la falta de unidad.</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4325" y="3662063"/>
            <a:ext cx="5364793"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581900" y="293962"/>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431719"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31719"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31719"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31719"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31719"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flipH="1">
            <a:off x="6711849"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flipH="1">
            <a:off x="6711849"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522881"/>
            <a:ext cx="701992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Un punto queda claro desde el principio: la unidad en la iglesia no se puede obtener gracias al esfuerzo humano. Solo centrándonos en Jesús podremos llegar a la unidad.</a:t>
            </a: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3" y="1229256"/>
            <a:ext cx="70199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 lo largo de las epístolas a los corintios, y de otras que Pablo escribió, vemos cómo nos va dando pautas para solucionar este problema, que puede afectar también a las iglesias de la actualidad.</a:t>
            </a: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s-ES" sz="6600" b="1"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PROBLEMAS QUE PROVOCAN DESUNIÓN</a:t>
            </a: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es-ES" sz="4400" b="1" dirty="0">
                <a:ln/>
                <a:solidFill>
                  <a:srgbClr val="FF0000"/>
                </a:solidFill>
              </a:rPr>
              <a:t>DIVISIONES Y CONTIENDAS</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923330"/>
          </a:xfrm>
          <a:prstGeom prst="rect">
            <a:avLst/>
          </a:prstGeom>
          <a:noFill/>
        </p:spPr>
        <p:txBody>
          <a:bodyPr wrap="square">
            <a:spAutoFit/>
          </a:bodyPr>
          <a:lstStyle/>
          <a:p>
            <a:pPr algn="ctr"/>
            <a:r>
              <a:rPr lang="es-ES" b="1" dirty="0">
                <a:solidFill>
                  <a:srgbClr val="002060"/>
                </a:solidFill>
                <a:latin typeface="Comic Sans MS" panose="030F0702030302020204" pitchFamily="66" charset="0"/>
              </a:rPr>
              <a:t>“Os ruego, pues, hermanos, por el nombre de nuestro Señor Jesucristo, que habléis todos una misma cosa, y que no haya entre vosotros divisiones, sino que estéis perfectamente unidos en una misma mente y en un mismo parecer” </a:t>
            </a:r>
            <a:r>
              <a:rPr lang="es-ES" sz="1400" b="1" dirty="0">
                <a:solidFill>
                  <a:srgbClr val="002060"/>
                </a:solidFill>
                <a:latin typeface="Comic Sans MS" panose="030F0702030302020204" pitchFamily="66" charset="0"/>
              </a:rPr>
              <a:t>(1ª de Corintios 1:10)</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4" y="2146027"/>
            <a:ext cx="5181600" cy="1631216"/>
          </a:xfrm>
          <a:prstGeom prst="rect">
            <a:avLst/>
          </a:prstGeom>
          <a:noFill/>
        </p:spPr>
        <p:txBody>
          <a:bodyPr wrap="square" rtlCol="0">
            <a:spAutoFit/>
          </a:bodyPr>
          <a:lstStyle/>
          <a:p>
            <a:pPr>
              <a:spcBef>
                <a:spcPts val="600"/>
              </a:spcBef>
            </a:pPr>
            <a:r>
              <a:rPr lang="es-ES" sz="2000" b="1" dirty="0"/>
              <a:t>Distintos líderes habían pasado por Corinto, y cada creyente tenía su predicador favorito (Pablo, Apolos, Pedro…) Esto había llegado al punto de generar contiendas entre ellos (1Co.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13988" y="4835485"/>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195909" y="5045117"/>
            <a:ext cx="5782104" cy="1631216"/>
          </a:xfrm>
          <a:prstGeom prst="rect">
            <a:avLst/>
          </a:prstGeom>
          <a:noFill/>
        </p:spPr>
        <p:txBody>
          <a:bodyPr wrap="square">
            <a:spAutoFit/>
          </a:bodyPr>
          <a:lstStyle/>
          <a:p>
            <a:pPr>
              <a:spcBef>
                <a:spcPts val="600"/>
              </a:spcBef>
            </a:pPr>
            <a:r>
              <a:rPr lang="es-ES" sz="2000" b="1" dirty="0"/>
              <a:t>Lentamente, la vida de la iglesia quedó afectada (1Co. 3:3). La falta de unidad distorsionaba la celebración de la Santa Cena (1Co. 11:33), e incluso llegaron al extremo de demandarse mutuamente ante los tribunales (1Co. 6:1).</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es-ES" sz="2000" b="1" dirty="0"/>
              <a:t>¿En qué consistían las divisiones existentes en la iglesia de Corinto (1Co. 1:12)?</a:t>
            </a: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51313" y="2283038"/>
            <a:ext cx="424477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Sin darse cuenta de que todos predicaban un mensaje común, se centraron en aspectos irrelevantes (1Co. 3:5-8).</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s-ES" sz="6600" b="1"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CÓMO MANTENER LA UNIDAD</a:t>
            </a: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0"/>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LA UNIDAD EN JESÚS</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444755" y="681722"/>
            <a:ext cx="6848475" cy="646331"/>
          </a:xfrm>
          <a:prstGeom prst="rect">
            <a:avLst/>
          </a:prstGeom>
          <a:noFill/>
        </p:spPr>
        <p:txBody>
          <a:bodyPr wrap="square">
            <a:spAutoFit/>
          </a:bodyPr>
          <a:lstStyle/>
          <a:p>
            <a:pPr algn="ctr"/>
            <a:r>
              <a:rPr lang="es-ES" b="1" dirty="0">
                <a:solidFill>
                  <a:srgbClr val="FFFF66"/>
                </a:solidFill>
                <a:effectLst>
                  <a:glow rad="127000">
                    <a:schemeClr val="accent6">
                      <a:lumMod val="50000"/>
                    </a:schemeClr>
                  </a:glow>
                </a:effectLst>
                <a:latin typeface="Comic Sans MS" panose="030F0702030302020204" pitchFamily="66" charset="0"/>
              </a:rPr>
              <a:t>“Fiel es Dios, por el cual fuisteis llamados a la comunión con su Hijo Jesucristo nuestro Señor” </a:t>
            </a:r>
            <a:r>
              <a:rPr lang="es-ES" sz="1400" b="1" dirty="0">
                <a:solidFill>
                  <a:srgbClr val="FFFF66"/>
                </a:solidFill>
                <a:effectLst>
                  <a:glow rad="127000">
                    <a:schemeClr val="accent6">
                      <a:lumMod val="50000"/>
                    </a:schemeClr>
                  </a:glow>
                </a:effectLst>
                <a:latin typeface="Comic Sans MS" panose="030F0702030302020204" pitchFamily="66" charset="0"/>
              </a:rPr>
              <a:t>(1ª de Corintios 1:9)</a:t>
            </a:r>
            <a:endParaRPr lang="es-ES" b="1"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51163"/>
            <a:ext cx="7278021" cy="1323439"/>
          </a:xfrm>
          <a:prstGeom prst="rect">
            <a:avLst/>
          </a:prstGeom>
          <a:noFill/>
        </p:spPr>
        <p:txBody>
          <a:bodyPr wrap="square" rtlCol="0">
            <a:spAutoFit/>
          </a:bodyPr>
          <a:lstStyle/>
          <a:p>
            <a:pPr>
              <a:spcBef>
                <a:spcPts val="600"/>
              </a:spcBef>
            </a:pPr>
            <a:r>
              <a:rPr lang="es-ES" sz="2000" b="1" dirty="0"/>
              <a:t>“¿Acaso está dividido Cristo? ¿Fue crucificado Pablo por vosotros? ¿O fuisteis bautizados en el nombre de Pablo?” (1Co. 1:13). Con estas preguntas Pablo quiere hacerlos reflexionar.</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3798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3822" y="6037986"/>
            <a:ext cx="727802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unidad en la iglesia solo se consigue muriendo al yo y viviendo para Jesús.</a:t>
            </a:r>
          </a:p>
        </p:txBody>
      </p:sp>
      <p:sp>
        <p:nvSpPr>
          <p:cNvPr id="9" name="CuadroTexto 8">
            <a:extLst>
              <a:ext uri="{FF2B5EF4-FFF2-40B4-BE49-F238E27FC236}">
                <a16:creationId xmlns:a16="http://schemas.microsoft.com/office/drawing/2014/main" id="{AB154772-E63C-45BD-E876-3B9749C4F8B3}"/>
              </a:ext>
            </a:extLst>
          </p:cNvPr>
          <p:cNvSpPr txBox="1"/>
          <p:nvPr/>
        </p:nvSpPr>
        <p:spPr>
          <a:xfrm>
            <a:off x="233822" y="5045169"/>
            <a:ext cx="727802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Las pequeñas diferencias de opinión, los distintos dones que cada uno tiene, cuando están centrados en Cristo, en lugar de generar desunión generan unión (1Co. 12:12-13, 25, 27).</a:t>
            </a: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3821" y="4052351"/>
            <a:ext cx="727801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la unidad en Jesús no es uniformidad. No implica que todos pensemos lo mismo en todo, o que actuemos todos de la misma manera.</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233819" y="2751757"/>
            <a:ext cx="727801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unidad solo se puede conseguir teniendo a Jesús como nuestro Señor. No se consigue la unidad adhiriéndonos al pensamiento o ideas de un hermano o hermana, formando grupos cerrados.</a:t>
            </a: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28575"/>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600" dirty="0">
                <a:ln/>
                <a:solidFill>
                  <a:srgbClr val="864300"/>
                </a:solidFill>
                <a:effectLst>
                  <a:outerShdw blurRad="60007" dist="200025" dir="15000000" sy="30000" kx="-1800000" algn="bl" rotWithShape="0">
                    <a:prstClr val="black">
                      <a:alpha val="32000"/>
                    </a:prstClr>
                  </a:outerShdw>
                </a:effectLst>
              </a:rPr>
              <a:t>SABIDURÍA Y MADUREZ</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“De manera que yo, hermanos, no pude hablaros como a espirituales, sino como a carnales, como a niños en Cristo” </a:t>
            </a:r>
            <a:r>
              <a:rPr lang="es-ES" sz="1400" b="1" dirty="0">
                <a:solidFill>
                  <a:schemeClr val="accent3">
                    <a:lumMod val="75000"/>
                  </a:schemeClr>
                </a:solidFill>
                <a:latin typeface="Comic Sans MS" panose="030F0702030302020204" pitchFamily="66" charset="0"/>
              </a:rPr>
              <a:t>(1ª de Corintios 3:1)</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167523" cy="2246769"/>
          </a:xfrm>
          <a:prstGeom prst="rect">
            <a:avLst/>
          </a:prstGeom>
          <a:noFill/>
        </p:spPr>
        <p:txBody>
          <a:bodyPr wrap="square" rtlCol="0">
            <a:spAutoFit/>
          </a:bodyPr>
          <a:lstStyle/>
          <a:p>
            <a:pPr>
              <a:spcBef>
                <a:spcPts val="600"/>
              </a:spcBef>
            </a:pPr>
            <a:r>
              <a:rPr lang="es-ES" sz="2000" b="1" dirty="0"/>
              <a:t>Pablo llama “carnales” a los cristianos inmaduros, a los “niños en Cristo” (1Co. 3:1). Este tipo de cristianos se fija más en las personas que en Jesús.</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3363174250"/>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3592879068"/>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155781" y="3558687"/>
            <a:ext cx="3167523" cy="317009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Cuando se da importancia excesiva a unos líderes en detrimento de otros, se forman grupos que dividen a la iglesia. Esto es fruto de la inmadurez. Por ello, Pablo nos invita a alcanzar la madurez en Cristo (1Co. 2:6).</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es-ES" sz="4400" b="1" spc="300" dirty="0">
                <a:ln w="15875">
                  <a:solidFill>
                    <a:srgbClr val="C34B2F"/>
                  </a:solidFill>
                  <a:prstDash val="solid"/>
                </a:ln>
                <a:solidFill>
                  <a:srgbClr val="66FFCC"/>
                </a:solidFill>
                <a:effectLst>
                  <a:outerShdw blurRad="38100" dist="22860" dir="5400000" algn="tl" rotWithShape="0">
                    <a:srgbClr val="000000">
                      <a:alpha val="83000"/>
                    </a:srgbClr>
                  </a:outerShdw>
                </a:effectLst>
              </a:rPr>
              <a:t>SERVICIO Y HUMILDAD</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s-ES" b="1" dirty="0">
                <a:solidFill>
                  <a:srgbClr val="FFFF66"/>
                </a:solidFill>
                <a:effectLst>
                  <a:glow rad="127000">
                    <a:srgbClr val="913823"/>
                  </a:glow>
                </a:effectLst>
                <a:latin typeface="Comic Sans MS" panose="030F0702030302020204" pitchFamily="66" charset="0"/>
              </a:rPr>
              <a:t>“Así, pues, téngannos los hombres por servidores de Cristo, y administradores de los misterios de Dios” </a:t>
            </a:r>
            <a:r>
              <a:rPr lang="es-ES" sz="1400" b="1" dirty="0">
                <a:solidFill>
                  <a:srgbClr val="FFFF66"/>
                </a:solidFill>
                <a:effectLst>
                  <a:glow rad="127000">
                    <a:srgbClr val="913823"/>
                  </a:glow>
                </a:effectLst>
                <a:latin typeface="Comic Sans MS" panose="030F0702030302020204" pitchFamily="66" charset="0"/>
              </a:rPr>
              <a:t>(1ª de Corintios 4:1)</a:t>
            </a:r>
            <a:endParaRPr lang="es-ES" b="1"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323439"/>
          </a:xfrm>
          <a:prstGeom prst="rect">
            <a:avLst/>
          </a:prstGeom>
          <a:noFill/>
        </p:spPr>
        <p:txBody>
          <a:bodyPr wrap="square" rtlCol="0">
            <a:spAutoFit/>
          </a:bodyPr>
          <a:lstStyle/>
          <a:p>
            <a:pPr>
              <a:spcBef>
                <a:spcPts val="600"/>
              </a:spcBef>
            </a:pPr>
            <a:r>
              <a:rPr lang="es-ES" sz="2000" b="1" dirty="0"/>
              <a:t>Al igual que hoy, en el siglo I las personas estaban divididas por pensamientos políticos, filosóficos, religiosos, … ¿Cómo evitar que esta forma de pensar se introduzca en la iglesia, generando división?</a:t>
            </a: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171449" y="277177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419209" y="2758307"/>
            <a:ext cx="6391276" cy="1323439"/>
          </a:xfrm>
          <a:prstGeom prst="rect">
            <a:avLst/>
          </a:prstGeom>
          <a:noFill/>
        </p:spPr>
        <p:txBody>
          <a:bodyPr wrap="square">
            <a:spAutoFit/>
          </a:bodyPr>
          <a:lstStyle/>
          <a:p>
            <a:pPr>
              <a:spcBef>
                <a:spcPts val="600"/>
              </a:spcBef>
            </a:pPr>
            <a:r>
              <a:rPr lang="es-ES" sz="2000" b="1" dirty="0"/>
              <a:t>La actitud del líder tiene mucho que ver. Los líderes de la iglesia deben tener claro su papel como administradores. No son los dueños de la iglesia, simplemente la administran para Cristo.</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¿Qué unidad habría en la iglesia si todos –no solo los líderes, sino cada uno de los miembros– actuásemos de esta forma?</a:t>
            </a: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siervo que administra debe comportarse como se comporta su Señor: siempre dispuesto a entregarse humildemente al servicio de los demás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Flp</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2:3-8).</a:t>
            </a: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El líder de la iglesia es Jesús, todos los demás la lideran como “servidores de Cristo” (1Co. 4:1).</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506</TotalTime>
  <Words>1276</Words>
  <Application>Microsoft Office PowerPoint</Application>
  <PresentationFormat>Panorámica</PresentationFormat>
  <Paragraphs>59</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Constantia</vt:lpstr>
      <vt:lpstr>Aptos</vt:lpstr>
      <vt:lpstr>Arial</vt:lpstr>
      <vt:lpstr>Comic Sans MS</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46</cp:revision>
  <dcterms:created xsi:type="dcterms:W3CDTF">2026-06-06T16:57:43Z</dcterms:created>
  <dcterms:modified xsi:type="dcterms:W3CDTF">2026-06-10T19:18:59Z</dcterms:modified>
</cp:coreProperties>
</file>