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3" r:id="rId2"/>
    <p:sldId id="265" r:id="rId3"/>
    <p:sldId id="258" r:id="rId4"/>
    <p:sldId id="259" r:id="rId5"/>
    <p:sldId id="260" r:id="rId6"/>
    <p:sldId id="270" r:id="rId7"/>
    <p:sldId id="261" r:id="rId8"/>
    <p:sldId id="274" r:id="rId9"/>
    <p:sldId id="263" r:id="rId10"/>
    <p:sldId id="275" r:id="rId11"/>
    <p:sldId id="266" r:id="rId12"/>
    <p:sldId id="276"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s-ES" sz="2000" b="1" dirty="0">
              <a:effectLst>
                <a:outerShdw blurRad="38100" dist="38100" dir="2700000" algn="tl">
                  <a:srgbClr val="000000">
                    <a:alpha val="43137"/>
                  </a:srgbClr>
                </a:outerShdw>
              </a:effectLst>
            </a:rPr>
            <a:t>¿Qué dones da Pablo como ejemplo, entre los muchos otros que existen? (1Co. 12:8-10; Ro. 12:6-8; Ef.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Palabra de sabiduría</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Palabra de ciencia</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Fe</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Sanidad</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Hacer milagros</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Profecía</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Discernimiento de espíritus</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Lenguas</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Interpretación de lenguas</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0080"/>
              </a:highlight>
            </a:rPr>
            <a:t>Romanos 12: 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Servicio</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Enseñanza</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Exhortación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Dadivosidad</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Liderazgo</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Misericordia</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8000"/>
              </a:highlight>
            </a:rPr>
            <a:t>Efesios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Apostolado</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Evangelismo</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Pastorado</a:t>
          </a:r>
          <a:r>
            <a:rPr lang="es-ES" sz="2000" b="1" dirty="0"/>
            <a:t> y Maestría</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800000"/>
              </a:highlight>
            </a:rPr>
            <a:t>1ª de Corintios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Lo que hace el amor</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Es paciente</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Es bondadoso</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Lo que NO hace el amor</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envidioso</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jactancioso</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orgulloso</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rudo</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a:t>No es egoísta</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se enoja fácilmente</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guarda rencor</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se deleita en la maldad</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Se regocija con la verdad</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Todo lo disculpa</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cree</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espera</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soporta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s-ES" sz="2000" b="1" dirty="0">
              <a:effectLst>
                <a:outerShdw blurRad="38100" dist="38100" dir="2700000" algn="tl">
                  <a:srgbClr val="000000">
                    <a:alpha val="43137"/>
                  </a:srgbClr>
                </a:outerShdw>
              </a:effectLst>
            </a:rPr>
            <a:t>Los eventos futuros anunciados –si no son condicionales– deben cumplirse (</a:t>
          </a:r>
          <a:r>
            <a:rPr lang="es-ES" sz="2000" b="1" dirty="0" err="1">
              <a:effectLst>
                <a:outerShdw blurRad="38100" dist="38100" dir="2700000" algn="tl">
                  <a:srgbClr val="000000">
                    <a:alpha val="43137"/>
                  </a:srgbClr>
                </a:outerShdw>
              </a:effectLst>
            </a:rPr>
            <a:t>Dt</a:t>
          </a:r>
          <a:r>
            <a:rPr lang="es-ES" sz="2000" b="1" dirty="0">
              <a:effectLst>
                <a:outerShdw blurRad="38100" dist="38100" dir="2700000" algn="tl">
                  <a:srgbClr val="000000">
                    <a:alpha val="43137"/>
                  </a:srgbClr>
                </a:outerShdw>
              </a:effectLst>
            </a:rPr>
            <a:t>. 18:22; Jer. 28:8-9; Jonás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s-ES" sz="2000" b="1" dirty="0">
              <a:effectLst>
                <a:outerShdw blurRad="38100" dist="38100" dir="2700000" algn="tl">
                  <a:srgbClr val="000000">
                    <a:alpha val="43137"/>
                  </a:srgbClr>
                </a:outerShdw>
              </a:effectLst>
            </a:rPr>
            <a:t>Su mensaje debe concordar con el de los profetas anteriores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a:t>
          </a:r>
          <a:r>
            <a:rPr lang="es-ES" sz="2000" b="1" dirty="0" err="1">
              <a:effectLst>
                <a:outerShdw blurRad="38100" dist="38100" dir="2700000" algn="tl">
                  <a:srgbClr val="000000">
                    <a:alpha val="43137"/>
                  </a:srgbClr>
                </a:outerShdw>
              </a:effectLst>
            </a:rPr>
            <a:t>Dt</a:t>
          </a:r>
          <a:r>
            <a:rPr lang="es-ES" sz="2000" b="1" dirty="0">
              <a:effectLst>
                <a:outerShdw blurRad="38100" dist="38100" dir="2700000" algn="tl">
                  <a:srgbClr val="000000">
                    <a:alpha val="43137"/>
                  </a:srgbClr>
                </a:outerShdw>
              </a:effectLst>
            </a:rPr>
            <a:t>. 13:1-3; </a:t>
          </a:r>
          <a:r>
            <a:rPr lang="es-ES" sz="2000" b="1" dirty="0" err="1">
              <a:effectLst>
                <a:outerShdw blurRad="38100" dist="38100" dir="2700000" algn="tl">
                  <a:srgbClr val="000000">
                    <a:alpha val="43137"/>
                  </a:srgbClr>
                </a:outerShdw>
              </a:effectLst>
            </a:rPr>
            <a:t>Is</a:t>
          </a:r>
          <a:r>
            <a:rPr lang="es-ES" sz="2000" b="1" dirty="0">
              <a:effectLst>
                <a:outerShdw blurRad="38100" dist="38100" dir="2700000" algn="tl">
                  <a:srgbClr val="000000">
                    <a:alpha val="43137"/>
                  </a:srgbClr>
                </a:outerShdw>
              </a:effectLst>
            </a:rPr>
            <a:t>.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s-ES" sz="2000" b="1" dirty="0">
              <a:effectLst>
                <a:outerShdw blurRad="38100" dist="38100" dir="2700000" algn="tl">
                  <a:srgbClr val="000000">
                    <a:alpha val="43137"/>
                  </a:srgbClr>
                </a:outerShdw>
              </a:effectLst>
            </a:rPr>
            <a:t>Debe dar testimonio de la encarnación de Jesús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(1Jn.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s-ES" sz="2000" b="1" dirty="0">
              <a:effectLst>
                <a:outerShdw blurRad="38100" dist="38100" dir="2700000" algn="tl">
                  <a:srgbClr val="000000">
                    <a:alpha val="43137"/>
                  </a:srgbClr>
                </a:outerShdw>
              </a:effectLst>
            </a:rPr>
            <a:t>Su vida debe estar en concordancia con el mensaje bíblico que predica (Mt.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¿Qué dones da Pablo como ejemplo, entre los muchos otros que existen? (1Co. 12:8-10; Ro. 12:6-8; Ef.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800000"/>
              </a:highlight>
            </a:rPr>
            <a:t>1ª de Corintios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Palabra de sabiduría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Palabra de ciencia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Fe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Sanidad</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Hacer milagros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Profecía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Discernimiento de espíritus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Lenguas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Interpretación de lenguas</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0080"/>
              </a:highlight>
            </a:rPr>
            <a:t>Romanos 12: 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dirty="0"/>
            <a:t>Servicio</a:t>
          </a:r>
          <a:endParaRPr lang="es-ES" sz="2000" kern="1200" dirty="0"/>
        </a:p>
        <a:p>
          <a:pPr marL="265113" lvl="1" indent="0" algn="l" defTabSz="889000">
            <a:lnSpc>
              <a:spcPct val="90000"/>
            </a:lnSpc>
            <a:spcBef>
              <a:spcPct val="0"/>
            </a:spcBef>
            <a:spcAft>
              <a:spcPct val="15000"/>
            </a:spcAft>
            <a:buNone/>
          </a:pPr>
          <a:r>
            <a:rPr lang="es-ES" sz="2000" b="1" kern="1200" dirty="0"/>
            <a:t>Enseñanza</a:t>
          </a:r>
          <a:endParaRPr lang="es-ES" sz="2000" kern="1200" dirty="0"/>
        </a:p>
        <a:p>
          <a:pPr marL="265113" lvl="1" indent="0" algn="l" defTabSz="889000">
            <a:lnSpc>
              <a:spcPct val="90000"/>
            </a:lnSpc>
            <a:spcBef>
              <a:spcPct val="0"/>
            </a:spcBef>
            <a:spcAft>
              <a:spcPct val="15000"/>
            </a:spcAft>
            <a:buNone/>
          </a:pPr>
          <a:r>
            <a:rPr lang="es-ES" sz="2000" b="1" kern="1200" dirty="0"/>
            <a:t>Exhortación</a:t>
          </a:r>
          <a:endParaRPr lang="es-ES" sz="2000" kern="1200" dirty="0"/>
        </a:p>
        <a:p>
          <a:pPr marL="265113" lvl="1" indent="0" algn="l" defTabSz="889000">
            <a:lnSpc>
              <a:spcPct val="90000"/>
            </a:lnSpc>
            <a:spcBef>
              <a:spcPct val="0"/>
            </a:spcBef>
            <a:spcAft>
              <a:spcPct val="15000"/>
            </a:spcAft>
            <a:buNone/>
          </a:pPr>
          <a:r>
            <a:rPr lang="es-ES" sz="2000" b="1" kern="1200" dirty="0"/>
            <a:t>Dadivosidad</a:t>
          </a:r>
          <a:endParaRPr lang="es-ES" sz="2000" kern="1200" dirty="0"/>
        </a:p>
        <a:p>
          <a:pPr marL="265113" lvl="1" indent="0" algn="l" defTabSz="889000">
            <a:lnSpc>
              <a:spcPct val="90000"/>
            </a:lnSpc>
            <a:spcBef>
              <a:spcPct val="0"/>
            </a:spcBef>
            <a:spcAft>
              <a:spcPct val="15000"/>
            </a:spcAft>
            <a:buNone/>
          </a:pPr>
          <a:r>
            <a:rPr lang="es-ES" sz="2000" b="1" kern="1200" dirty="0"/>
            <a:t>Liderazgo</a:t>
          </a:r>
          <a:endParaRPr lang="es-ES" sz="2000" kern="1200" dirty="0"/>
        </a:p>
        <a:p>
          <a:pPr marL="265113" lvl="1" indent="0" algn="l" defTabSz="889000">
            <a:lnSpc>
              <a:spcPct val="90000"/>
            </a:lnSpc>
            <a:spcBef>
              <a:spcPct val="0"/>
            </a:spcBef>
            <a:spcAft>
              <a:spcPct val="15000"/>
            </a:spcAft>
            <a:buNone/>
          </a:pPr>
          <a:r>
            <a:rPr lang="es-ES" sz="2000" b="1" kern="1200" dirty="0"/>
            <a:t>Misericordia</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8000"/>
              </a:highlight>
            </a:rPr>
            <a:t>Efesios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dirty="0"/>
            <a:t>Apostolado</a:t>
          </a:r>
          <a:endParaRPr lang="es-ES" sz="2000" kern="1200" dirty="0"/>
        </a:p>
        <a:p>
          <a:pPr marL="265113" lvl="1" indent="0" algn="l" defTabSz="889000">
            <a:lnSpc>
              <a:spcPct val="90000"/>
            </a:lnSpc>
            <a:spcBef>
              <a:spcPct val="0"/>
            </a:spcBef>
            <a:spcAft>
              <a:spcPct val="15000"/>
            </a:spcAft>
            <a:buNone/>
          </a:pPr>
          <a:r>
            <a:rPr lang="es-ES" sz="2000" b="1" kern="1200" dirty="0"/>
            <a:t>Evangelismo</a:t>
          </a:r>
          <a:endParaRPr lang="es-ES" sz="2000" kern="1200" dirty="0"/>
        </a:p>
        <a:p>
          <a:pPr marL="265113" lvl="1" indent="0" algn="l" defTabSz="889000">
            <a:lnSpc>
              <a:spcPct val="90000"/>
            </a:lnSpc>
            <a:spcBef>
              <a:spcPct val="0"/>
            </a:spcBef>
            <a:spcAft>
              <a:spcPct val="15000"/>
            </a:spcAft>
            <a:buNone/>
          </a:pPr>
          <a:r>
            <a:rPr lang="es-ES" sz="2000" b="1" kern="1200" dirty="0" err="1"/>
            <a:t>Pastorado</a:t>
          </a:r>
          <a:r>
            <a:rPr lang="es-ES" sz="2000" b="1" kern="1200" dirty="0"/>
            <a:t> y Maestría</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hace el amor</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Es paciente</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Es bondadoso</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regocija con la verdad</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Todo lo disculpa</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cree</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espera</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soporta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NO hace el amor</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envidioso</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jactancioso</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orgulloso</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rudo</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es egoísta</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se enoja fácilmente</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guarda rencor</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se deleita en la maldad</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Los eventos futuros anunciados –si no son condicionales– deben cumplirse (</a:t>
          </a:r>
          <a:r>
            <a:rPr lang="es-ES" sz="2000" b="1" kern="1200" dirty="0" err="1">
              <a:effectLst>
                <a:outerShdw blurRad="38100" dist="38100" dir="2700000" algn="tl">
                  <a:srgbClr val="000000">
                    <a:alpha val="43137"/>
                  </a:srgbClr>
                </a:outerShdw>
              </a:effectLst>
            </a:rPr>
            <a:t>Dt</a:t>
          </a:r>
          <a:r>
            <a:rPr lang="es-ES" sz="2000" b="1" kern="1200" dirty="0">
              <a:effectLst>
                <a:outerShdw blurRad="38100" dist="38100" dir="2700000" algn="tl">
                  <a:srgbClr val="000000">
                    <a:alpha val="43137"/>
                  </a:srgbClr>
                </a:outerShdw>
              </a:effectLst>
            </a:rPr>
            <a:t>. 18:22; Jer. 28:8-9; Jonás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Su mensaje debe concordar con el de los profetas anteriores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a:t>
          </a:r>
          <a:r>
            <a:rPr lang="es-ES" sz="2000" b="1" kern="1200" dirty="0" err="1">
              <a:effectLst>
                <a:outerShdw blurRad="38100" dist="38100" dir="2700000" algn="tl">
                  <a:srgbClr val="000000">
                    <a:alpha val="43137"/>
                  </a:srgbClr>
                </a:outerShdw>
              </a:effectLst>
            </a:rPr>
            <a:t>Dt</a:t>
          </a:r>
          <a:r>
            <a:rPr lang="es-ES" sz="2000" b="1" kern="1200" dirty="0">
              <a:effectLst>
                <a:outerShdw blurRad="38100" dist="38100" dir="2700000" algn="tl">
                  <a:srgbClr val="000000">
                    <a:alpha val="43137"/>
                  </a:srgbClr>
                </a:outerShdw>
              </a:effectLst>
            </a:rPr>
            <a:t>. 13:1-3; </a:t>
          </a:r>
          <a:r>
            <a:rPr lang="es-ES" sz="2000" b="1" kern="1200" dirty="0" err="1">
              <a:effectLst>
                <a:outerShdw blurRad="38100" dist="38100" dir="2700000" algn="tl">
                  <a:srgbClr val="000000">
                    <a:alpha val="43137"/>
                  </a:srgbClr>
                </a:outerShdw>
              </a:effectLst>
            </a:rPr>
            <a:t>Is</a:t>
          </a:r>
          <a:r>
            <a:rPr lang="es-ES" sz="2000" b="1" kern="1200" dirty="0">
              <a:effectLst>
                <a:outerShdw blurRad="38100" dist="38100" dir="2700000" algn="tl">
                  <a:srgbClr val="000000">
                    <a:alpha val="43137"/>
                  </a:srgbClr>
                </a:outerShdw>
              </a:effectLst>
            </a:rPr>
            <a:t>.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Debe dar testimonio de la encarnación de Jesús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(1Jn.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Su vida debe estar en concordancia con el mensaje bíblico que predica (Mt.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10/07/2026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10/07/2026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s-E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DONES ESPIRITUALES</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s-ES" b="1" dirty="0">
                <a:solidFill>
                  <a:srgbClr val="FFEFCA"/>
                </a:solidFill>
                <a:effectLst>
                  <a:outerShdw blurRad="38100" dist="38100" dir="2700000" algn="tl">
                    <a:srgbClr val="000000">
                      <a:alpha val="43137"/>
                    </a:srgbClr>
                  </a:outerShdw>
                </a:effectLst>
              </a:rPr>
              <a:t>Lección 6 para el</a:t>
            </a:r>
            <a:br>
              <a:rPr lang="es-ES" b="1" dirty="0">
                <a:solidFill>
                  <a:srgbClr val="FFEFCA"/>
                </a:solidFill>
                <a:effectLst>
                  <a:outerShdw blurRad="38100" dist="38100" dir="2700000" algn="tl">
                    <a:srgbClr val="000000">
                      <a:alpha val="43137"/>
                    </a:srgbClr>
                  </a:outerShdw>
                </a:effectLst>
              </a:rPr>
            </a:br>
            <a:r>
              <a:rPr lang="es-ES" b="1" dirty="0">
                <a:solidFill>
                  <a:srgbClr val="FFEFCA"/>
                </a:solidFill>
                <a:effectLst>
                  <a:outerShdw blurRad="38100" dist="38100" dir="2700000" algn="tl">
                    <a:srgbClr val="000000">
                      <a:alpha val="43137"/>
                    </a:srgbClr>
                  </a:outerShdw>
                </a:effectLst>
              </a:rPr>
              <a:t>8 de agosto de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rgbClr val="7030A0"/>
                </a:solidFill>
                <a:effectLst>
                  <a:outerShdw dist="38100" dir="2700000" algn="bl" rotWithShape="0">
                    <a:schemeClr val="accent5"/>
                  </a:outerShdw>
                </a:effectLst>
              </a:rPr>
              <a:t>DONES ESPECIALES</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EL DON DE LENGUAS</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“Por lo cual, el que habla en lengua extraña, pida en oración poder interpretarla”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323439"/>
          </a:xfrm>
          <a:prstGeom prst="rect">
            <a:avLst/>
          </a:prstGeom>
          <a:noFill/>
        </p:spPr>
        <p:txBody>
          <a:bodyPr wrap="square" rtlCol="0">
            <a:spAutoFit/>
          </a:bodyPr>
          <a:lstStyle/>
          <a:p>
            <a:pPr>
              <a:spcBef>
                <a:spcPts val="600"/>
              </a:spcBef>
            </a:pPr>
            <a:r>
              <a:rPr lang="es-ES" sz="2000" b="1" dirty="0"/>
              <a:t>El énfasis que Pablo hace en el don de lenguas y su uso correcto implica que éste era usado de forma inadecuada por los miembros de la iglesia de Corinto, provocando desorden y confusión en el culto público (1Co.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611231"/>
            <a:ext cx="4708525" cy="2246769"/>
          </a:xfrm>
          <a:prstGeom prst="rect">
            <a:avLst/>
          </a:prstGeom>
          <a:noFill/>
        </p:spPr>
        <p:txBody>
          <a:bodyPr wrap="square">
            <a:spAutoFit/>
          </a:bodyPr>
          <a:lstStyle/>
          <a:p>
            <a:pPr>
              <a:spcBef>
                <a:spcPts val="600"/>
              </a:spcBef>
            </a:pPr>
            <a:r>
              <a:rPr lang="es-ES" sz="2000" b="1" dirty="0"/>
              <a:t>En realidad, este anhelo incluye a todos los dones (1Co. 14:1). Pablo ya había dejado claro que “a cada uno se le da una manifestación [don] especial del Espíritu para el bien de los demás” (1Co. 12:7 </a:t>
            </a:r>
            <a:r>
              <a:rPr lang="es-ES" sz="1600" b="1" dirty="0" err="1"/>
              <a:t>NVI</a:t>
            </a:r>
            <a:r>
              <a:rPr lang="es-ES" sz="2000" b="1" dirty="0"/>
              <a:t>). Por lo tanto, no todos reciben los mismos dones.</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2" y="3669715"/>
            <a:ext cx="76009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anhelo de Pablo de que todos hablasen en lenguas ha sido malinterpretado por aquellos que piensan que todos debemos tener ese don (1Co.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8" y="2353970"/>
            <a:ext cx="76009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don de lenguas es la capacidad para hablar lenguas humanas o angélicas desconocidas por la persona (1Co. 13:1). Cuando esta lengua no es conocida por el oyente, necesita interpretación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2:8; 1Co.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EL DON DE PROFECÍA</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“Pero el que profetiza habla a los hombres para edificación, exhortación y consolación” </a:t>
            </a:r>
            <a:r>
              <a:rPr lang="es-ES" sz="1400" b="1" dirty="0">
                <a:solidFill>
                  <a:schemeClr val="accent6">
                    <a:lumMod val="50000"/>
                  </a:schemeClr>
                </a:solidFill>
                <a:latin typeface="Comic Sans MS" panose="030F0702030302020204" pitchFamily="66" charset="0"/>
              </a:rPr>
              <a:t>(1ª de Corintios 14:3)</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s-ES" sz="2000" b="1" dirty="0"/>
              <a:t>No debemos limitar el don de profecía a la predicción de eventos futuros. El uso principal del don de profecía es el de la edificación, la exhortación y la consolación (1Co.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410411208"/>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315327" cy="2246769"/>
          </a:xfrm>
          <a:prstGeom prst="rect">
            <a:avLst/>
          </a:prstGeom>
          <a:noFill/>
        </p:spPr>
        <p:txBody>
          <a:bodyPr wrap="square">
            <a:spAutoFit/>
          </a:bodyPr>
          <a:lstStyle/>
          <a:p>
            <a:pPr>
              <a:spcBef>
                <a:spcPts val="600"/>
              </a:spcBef>
            </a:pPr>
            <a:r>
              <a:rPr lang="es-ES" sz="2000" b="1" dirty="0"/>
              <a:t>Pablo resalta este don por encima de otros (1Co. 14:1, 4, 22-25). Pero también exhorta a que sea usado correctamente para no crear confusión: “pero hágase todo decentemente y con orden”</a:t>
            </a:r>
            <a:br>
              <a:rPr lang="es-ES" sz="2000" b="1" dirty="0"/>
            </a:br>
            <a:r>
              <a:rPr lang="es-ES" sz="2000" b="1" dirty="0"/>
              <a:t>(1Co. 14:40; ver 1Co.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938992"/>
          </a:xfrm>
          <a:prstGeom prst="rect">
            <a:avLst/>
          </a:prstGeom>
          <a:noFill/>
        </p:spPr>
        <p:txBody>
          <a:bodyPr wrap="square">
            <a:spAutoFit/>
          </a:bodyPr>
          <a:lstStyle/>
          <a:p>
            <a:pPr>
              <a:spcBef>
                <a:spcPts val="600"/>
              </a:spcBef>
            </a:pPr>
            <a:r>
              <a:rPr lang="es-ES" sz="2000" b="1" dirty="0"/>
              <a:t>Como don característico de la iglesia remanente, tuvo su manifestación especial en la vida y obra de Elena G. White (Ap. 12:17; 19:10). Pero ¿cómo reconocer a un verdadero profeta?</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970591"/>
          </a:xfrm>
          <a:prstGeom prst="rect">
            <a:avLst/>
          </a:prstGeom>
          <a:noFill/>
        </p:spPr>
        <p:txBody>
          <a:bodyPr wrap="square">
            <a:spAutoFit/>
          </a:bodyPr>
          <a:lstStyle/>
          <a:p>
            <a:pPr>
              <a:spcBef>
                <a:spcPts val="600"/>
              </a:spcBef>
            </a:pPr>
            <a:r>
              <a:rPr lang="es-ES" sz="2400" b="1" dirty="0">
                <a:latin typeface="Constantia" panose="02030602050306030303" pitchFamily="18" charset="0"/>
              </a:rPr>
              <a:t>“En toda la organización divina, no hay nada más hermoso que el plan de darles a los hombres y las mujeres diversidad de dones. La iglesia es su jardín adornado con gran variedad de árboles, plantas y flores. Él no espera que el hisopo adquiera las proporciones de un cedro, ni que un olivo alcance la altura de la majestuosa palmera. Muchos han recibido sólo una limitada educación religiosa e intelectual, pero Dios tiene una tarea para que estas personas la realicen, si trabajan humildemente, confiando en él...</a:t>
            </a:r>
          </a:p>
          <a:p>
            <a:pPr>
              <a:spcBef>
                <a:spcPts val="600"/>
              </a:spcBef>
            </a:pPr>
            <a:r>
              <a:rPr lang="es-ES" sz="2400" b="1" dirty="0">
                <a:latin typeface="Constantia" panose="02030602050306030303" pitchFamily="18" charset="0"/>
              </a:rPr>
              <a:t>Dones diferentes son impartidos a diferentes personas, para que los obreros sientan la necesidad unos de otros. Dios los otorga para que sean empleados en su servicio; no para glorificar a su poseedor, ni para elevar al hombre, sino para exaltar al Redentor del mundo. Deben ser utilizados para el bien de toda la humanidad, para representar la verdad, y no con el fin de testificar una falsedad”</a:t>
            </a:r>
          </a:p>
        </p:txBody>
      </p:sp>
      <p:sp>
        <p:nvSpPr>
          <p:cNvPr id="4" name="CuadroTexto 3">
            <a:extLst>
              <a:ext uri="{FF2B5EF4-FFF2-40B4-BE49-F238E27FC236}">
                <a16:creationId xmlns:a16="http://schemas.microsoft.com/office/drawing/2014/main" id="{D1E34BAA-9490-0067-290E-E1E5F5E11BFD}"/>
              </a:ext>
            </a:extLst>
          </p:cNvPr>
          <p:cNvSpPr txBox="1"/>
          <p:nvPr/>
        </p:nvSpPr>
        <p:spPr>
          <a:xfrm>
            <a:off x="8599254" y="5767060"/>
            <a:ext cx="3497496" cy="338554"/>
          </a:xfrm>
          <a:prstGeom prst="rect">
            <a:avLst/>
          </a:prstGeom>
          <a:noFill/>
        </p:spPr>
        <p:txBody>
          <a:bodyPr wrap="none" rtlCol="0">
            <a:spAutoFit/>
          </a:bodyPr>
          <a:lstStyle/>
          <a:p>
            <a:pPr algn="r"/>
            <a:r>
              <a:rPr lang="es-ES" sz="1600" b="1" dirty="0"/>
              <a:t>E. G. W. (Recibiréis poder, 1 de julio)</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3" y="38500"/>
            <a:ext cx="3753854"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«Sigan el amor, y procuren los dones espirituales, pero sobre todo que profeticen»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Corintios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Los dones espirituales:</a:t>
            </a:r>
          </a:p>
          <a:p>
            <a:pPr lvl="1">
              <a:spcBef>
                <a:spcPts val="600"/>
              </a:spcBef>
            </a:pPr>
            <a:r>
              <a:rPr lang="es-ES" sz="2000" b="1" dirty="0"/>
              <a:t>Muchos dones, un único Dador.</a:t>
            </a:r>
          </a:p>
          <a:p>
            <a:pPr lvl="1">
              <a:spcBef>
                <a:spcPts val="600"/>
              </a:spcBef>
            </a:pPr>
            <a:r>
              <a:rPr lang="es-ES" sz="2000" b="1" dirty="0"/>
              <a:t>Muchos miembros, un único cuerpo.</a:t>
            </a:r>
          </a:p>
          <a:p>
            <a:pPr>
              <a:spcBef>
                <a:spcPts val="1800"/>
              </a:spcBef>
            </a:pPr>
            <a:r>
              <a:rPr lang="es-ES" sz="2000" b="1" dirty="0">
                <a:highlight>
                  <a:srgbClr val="FCBE62"/>
                </a:highlight>
              </a:rPr>
              <a:t> El elemento unificador:</a:t>
            </a:r>
          </a:p>
          <a:p>
            <a:pPr lvl="1">
              <a:spcBef>
                <a:spcPts val="600"/>
              </a:spcBef>
            </a:pPr>
            <a:r>
              <a:rPr lang="es-ES" sz="2000" b="1" dirty="0"/>
              <a:t>La excelencia del amor.</a:t>
            </a:r>
          </a:p>
          <a:p>
            <a:pPr>
              <a:spcBef>
                <a:spcPts val="1800"/>
              </a:spcBef>
            </a:pPr>
            <a:r>
              <a:rPr lang="es-ES" sz="2000" b="1" dirty="0">
                <a:highlight>
                  <a:srgbClr val="8ABDEA"/>
                </a:highlight>
              </a:rPr>
              <a:t> Dones especiales:</a:t>
            </a:r>
          </a:p>
          <a:p>
            <a:pPr lvl="1">
              <a:spcBef>
                <a:spcPts val="600"/>
              </a:spcBef>
            </a:pPr>
            <a:r>
              <a:rPr lang="es-ES" sz="2000" b="1" dirty="0"/>
              <a:t>El don de lenguas.</a:t>
            </a:r>
          </a:p>
          <a:p>
            <a:pPr lvl="1">
              <a:spcBef>
                <a:spcPts val="600"/>
              </a:spcBef>
            </a:pPr>
            <a:r>
              <a:rPr lang="es-ES" sz="2000" b="1" dirty="0"/>
              <a:t>El don de profecía.</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s-ES" sz="2000" b="1" dirty="0"/>
              <a:t>Es evidente que la iglesia de Corinto estaba dividida por distintos temas. No se ponían de acuerdo acerca de los predicadores; ni en la forma de comer; ni en si debían casarse o quedarse solteros; ni en cuál de los dones espirituales era el que debía recibir más honra.</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¿Qué don es el mejor? ¡Ninguno! ¿Por qué?</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635366"/>
            <a:ext cx="65341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Una vez que ha dado respuesta a los primeros problemas, Pablo muestra la manera en la que los dones espirituales pasan de ser un problema a ser un medio de unión (1Co.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LOS DONES ESPIRITUALES</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MUCHOS DONES, UN ÚNICO DADOR</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“Ahora bien, hay diversidad de dones, pero el Espíritu es el mismo” </a:t>
            </a:r>
            <a:r>
              <a:rPr lang="es-ES" sz="1400" b="1" dirty="0">
                <a:solidFill>
                  <a:schemeClr val="accent5">
                    <a:lumMod val="50000"/>
                  </a:schemeClr>
                </a:solidFill>
                <a:latin typeface="Comic Sans MS" panose="030F0702030302020204" pitchFamily="66" charset="0"/>
              </a:rPr>
              <a:t>(1ª de Corintios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s-ES" sz="2000" b="1" dirty="0"/>
              <a:t>¿Quién otorga los dones espirituales? (1Co.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2895815713"/>
              </p:ext>
            </p:extLst>
          </p:nvPr>
        </p:nvGraphicFramePr>
        <p:xfrm>
          <a:off x="247649"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dirty="0"/>
                        <a:t>1Co.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a:t>Hay diversidad de</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dirty="0"/>
                        <a:t>dones</a:t>
                      </a:r>
                    </a:p>
                  </a:txBody>
                  <a:tcPr/>
                </a:tc>
                <a:tc rowSpan="3">
                  <a:txBody>
                    <a:bodyPr/>
                    <a:lstStyle/>
                    <a:p>
                      <a:r>
                        <a:rPr lang="es-ES" sz="2000" b="1" dirty="0"/>
                        <a:t>pero</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dirty="0"/>
                        <a:t>el Espíritu</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es-ES" sz="2000" b="1" dirty="0"/>
                        <a:t>es el mismo</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dirty="0"/>
                        <a:t>1Co. 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s-ES" sz="2000" b="1" dirty="0"/>
                        <a:t>ministerios</a:t>
                      </a:r>
                    </a:p>
                  </a:txBody>
                  <a:tcPr/>
                </a:tc>
                <a:tc vMerge="1">
                  <a:txBody>
                    <a:bodyPr/>
                    <a:lstStyle/>
                    <a:p>
                      <a:endParaRPr lang="es-ES" dirty="0"/>
                    </a:p>
                  </a:txBody>
                  <a:tcPr/>
                </a:tc>
                <a:tc>
                  <a:txBody>
                    <a:bodyPr/>
                    <a:lstStyle/>
                    <a:p>
                      <a:r>
                        <a:rPr lang="es-ES" sz="2000" b="1" dirty="0"/>
                        <a:t>el Señor</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es-ES" sz="2000" b="1" dirty="0"/>
                        <a:t>1Co.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t>operaciones</a:t>
                      </a:r>
                    </a:p>
                  </a:txBody>
                  <a:tcPr/>
                </a:tc>
                <a:tc vMerge="1">
                  <a:txBody>
                    <a:bodyPr/>
                    <a:lstStyle/>
                    <a:p>
                      <a:endParaRPr lang="es-ES" dirty="0"/>
                    </a:p>
                  </a:txBody>
                  <a:tcPr/>
                </a:tc>
                <a:tc>
                  <a:txBody>
                    <a:bodyPr/>
                    <a:lstStyle/>
                    <a:p>
                      <a:r>
                        <a:rPr lang="es-ES" sz="2000" b="1" dirty="0"/>
                        <a:t>Dios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es-ES" sz="2000" b="1" dirty="0"/>
              <a:t>Para ayudarnos a comprender la relación entre los dones espirituales y su Dador, Pablo usa tres términos para identificarlos, resaltando su diversidad: dones; ministerios; y operaciones.</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08"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03786"/>
            <a:ext cx="2381250" cy="369332"/>
          </a:xfrm>
          <a:prstGeom prst="rect">
            <a:avLst/>
          </a:prstGeom>
          <a:noFill/>
        </p:spPr>
        <p:txBody>
          <a:bodyPr wrap="square" rtlCol="0">
            <a:spAutoFit/>
          </a:bodyPr>
          <a:lstStyle/>
          <a:p>
            <a:pPr algn="ctr"/>
            <a:r>
              <a:rPr lang="es-ES" b="1" dirty="0">
                <a:solidFill>
                  <a:schemeClr val="accent2">
                    <a:lumMod val="50000"/>
                  </a:schemeClr>
                </a:solidFill>
              </a:rPr>
              <a:t>Dones espirituales</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4"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15052"/>
            <a:ext cx="1581150" cy="369332"/>
          </a:xfrm>
          <a:prstGeom prst="rect">
            <a:avLst/>
          </a:prstGeom>
          <a:noFill/>
        </p:spPr>
        <p:txBody>
          <a:bodyPr wrap="square" rtlCol="0">
            <a:spAutoFit/>
          </a:bodyPr>
          <a:lstStyle/>
          <a:p>
            <a:pPr algn="ctr"/>
            <a:r>
              <a:rPr lang="es-ES" b="1" dirty="0">
                <a:solidFill>
                  <a:schemeClr val="accent4">
                    <a:lumMod val="50000"/>
                  </a:schemeClr>
                </a:solidFill>
              </a:rPr>
              <a:t>El Dador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s-ES" sz="2000" b="1" dirty="0"/>
              <a:t>Pero Dios no otorga los dones como lo hacían los “dioses” grecorromanos (1Co. 12:2). No hay éxtasis, ni selección jerárquica de los destinatarios de los dones (como, por ejemplo, sacerdotisas).</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Sin embargo, el Dador es Uno solo: el Espíritu [Santo]; el Señor [Jesús]; y Dios [Padre]. Es decir: la Deidad trabajando al unísono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Jn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276725" cy="1015663"/>
          </a:xfrm>
          <a:prstGeom prst="rect">
            <a:avLst/>
          </a:prstGeom>
          <a:noFill/>
        </p:spPr>
        <p:txBody>
          <a:bodyPr wrap="square" rtlCol="0">
            <a:spAutoFit/>
          </a:bodyPr>
          <a:lstStyle/>
          <a:p>
            <a:pPr>
              <a:spcBef>
                <a:spcPts val="600"/>
              </a:spcBef>
            </a:pPr>
            <a:r>
              <a:rPr lang="es-ES" sz="2000" b="1" dirty="0"/>
              <a:t>¿Cuál es el motivo por el cual Dios da distintos dones a distintas personas? (1Co.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617692756"/>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MUCHOS DONES, UN ÚNICO DADOR</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“Ahora bien, hay diversidad de dones, pero el Espíritu es el mismo” </a:t>
            </a:r>
            <a:r>
              <a:rPr lang="es-ES" sz="1400" b="1" dirty="0">
                <a:solidFill>
                  <a:schemeClr val="accent5">
                    <a:lumMod val="50000"/>
                  </a:schemeClr>
                </a:solidFill>
                <a:latin typeface="Comic Sans MS" panose="030F0702030302020204" pitchFamily="66" charset="0"/>
              </a:rPr>
              <a:t>(1ª de Corintios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dones espirituales se utilizan “para provecho” de la iglesia. Solo Dios sabe qué personas pueden usar un don concreto para alcanzar ese propósito.</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MUCHOS MIEMBROS, UN ÚNICO CUERPO</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“Porque así como el cuerpo es uno, y tiene muchos miembros, pero todos los miembros del cuerpo, siendo muchos, son un solo cuerpo, así también Cristo”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(1ª de Corintios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es-ES" sz="2000" b="1" dirty="0"/>
              <a:t>Dios es uno, pero cada miembro de la Deidad tiene su propia función. Así, la iglesia es una, pero cada componente de ella tiene su propia función como parte del cuerpo de Cristo en la Tierra (1Co.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99378"/>
            <a:ext cx="6217355" cy="1323439"/>
          </a:xfrm>
          <a:prstGeom prst="rect">
            <a:avLst/>
          </a:prstGeom>
          <a:noFill/>
        </p:spPr>
        <p:txBody>
          <a:bodyPr wrap="square">
            <a:spAutoFit/>
          </a:bodyPr>
          <a:lstStyle/>
          <a:p>
            <a:pPr>
              <a:spcBef>
                <a:spcPts val="600"/>
              </a:spcBef>
            </a:pPr>
            <a:r>
              <a:rPr lang="es-ES" sz="2000" b="1" dirty="0"/>
              <a:t>Esto implica que todos son necesarios; que nadie es mayor que otro; que todos deben preocuparse por el bienestar de los demás; y que todos deben trabajar por la unidad de la iglesia (1Co.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usa el símil del cuerpo humano como la iglesia para resaltar la unidad en la diversidad. El ojo tiene el “don” de la vista, pero la oreja no. Sin embargo, los dos se complementan al trabajar unidos. Del mismo modo, en la iglesia cada uno realiza su obra en función de los dones recibidos (1Co.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EL ELEMENTO UNIFICADOR</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3406103957"/>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LA EXCELENCIA DEL AMOR</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“Procurad, pues, los dones mejores. Mas yo os muestro un camino aun más excelente” </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(1ª de Corintios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460688"/>
            <a:ext cx="3114675" cy="3170099"/>
          </a:xfrm>
          <a:prstGeom prst="rect">
            <a:avLst/>
          </a:prstGeom>
          <a:noFill/>
        </p:spPr>
        <p:txBody>
          <a:bodyPr wrap="square" rtlCol="0">
            <a:spAutoFit/>
          </a:bodyPr>
          <a:lstStyle/>
          <a:p>
            <a:pPr>
              <a:spcBef>
                <a:spcPts val="600"/>
              </a:spcBef>
            </a:pPr>
            <a:r>
              <a:rPr lang="es-ES" sz="2000" b="1" dirty="0"/>
              <a:t>El amor no es un don, sino “un camino … excelente” (1Co. 12:31). Es fruto del Espíritu Santo en la vida del creyente (Gál. 5:22). Los dones espirituales solo pueden ser usados adecuadamente mediante el amor.</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372225" cy="1323439"/>
          </a:xfrm>
          <a:prstGeom prst="rect">
            <a:avLst/>
          </a:prstGeom>
          <a:noFill/>
        </p:spPr>
        <p:txBody>
          <a:bodyPr wrap="square">
            <a:spAutoFit/>
          </a:bodyPr>
          <a:lstStyle/>
          <a:p>
            <a:pPr>
              <a:spcBef>
                <a:spcPts val="600"/>
              </a:spcBef>
            </a:pPr>
            <a:r>
              <a:rPr lang="es-ES" sz="2000" b="1" dirty="0"/>
              <a:t>El don de lenguas, sin amor, es “metal que resuena”. El don de profecía, el de ciencia y el de fe, sin amor, no son nada. El don de la dadivosidad y el del martirio, sin amor, no sirven de nada (1Co.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5873055"/>
            <a:ext cx="63722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1ª de Corintios 13:4-7 proporciona una guía sólida para el comportamiento adecuado en la práctica de los dones:</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497</TotalTime>
  <Words>1543</Words>
  <Application>Microsoft Office PowerPoint</Application>
  <PresentationFormat>Panorámica</PresentationFormat>
  <Paragraphs>109</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Aptos Display</vt:lpstr>
      <vt:lpstr>Constantia</vt:lpstr>
      <vt:lpstr>Aptos</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69</cp:revision>
  <dcterms:created xsi:type="dcterms:W3CDTF">2026-07-08T13:31:31Z</dcterms:created>
  <dcterms:modified xsi:type="dcterms:W3CDTF">2026-07-10T14:19:01Z</dcterms:modified>
</cp:coreProperties>
</file>