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6" r:id="rId2"/>
    <p:sldId id="265" r:id="rId3"/>
    <p:sldId id="270" r:id="rId4"/>
    <p:sldId id="258" r:id="rId5"/>
    <p:sldId id="267" r:id="rId6"/>
    <p:sldId id="259" r:id="rId7"/>
    <p:sldId id="277"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27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s-ES" sz="2800" b="1" dirty="0">
              <a:effectLst>
                <a:outerShdw blurRad="38100" dist="38100" dir="2700000" algn="tl">
                  <a:srgbClr val="000000">
                    <a:alpha val="43137"/>
                  </a:srgbClr>
                </a:outerShdw>
              </a:effectLst>
            </a:rPr>
            <a:t>UN RETRATO DEL AMOR</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s-ES" sz="2000" b="1" dirty="0">
              <a:effectLst>
                <a:outerShdw blurRad="38100" dist="38100" dir="2700000" algn="tl">
                  <a:srgbClr val="000000">
                    <a:alpha val="43137"/>
                  </a:srgbClr>
                </a:outerShdw>
              </a:effectLst>
            </a:rPr>
            <a:t>La supremacía del amor</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s-ES" sz="2000" b="1" dirty="0">
              <a:effectLst>
                <a:outerShdw blurRad="38100" dist="38100" dir="2700000" algn="tl">
                  <a:srgbClr val="000000">
                    <a:alpha val="43137"/>
                  </a:srgbClr>
                </a:outerShdw>
              </a:effectLst>
            </a:rPr>
            <a:t>El camino más excelente</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s-ES" sz="2000" b="1" dirty="0">
              <a:effectLst>
                <a:outerShdw blurRad="38100" dist="38100" dir="2700000" algn="tl">
                  <a:srgbClr val="000000">
                    <a:alpha val="43137"/>
                  </a:srgbClr>
                </a:outerShdw>
              </a:effectLst>
            </a:rPr>
            <a:t>Las características del amor</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Lo que el amor hace</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Lo que el amor NO hace</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s-ES" sz="2000" b="1" dirty="0">
              <a:effectLst>
                <a:outerShdw blurRad="38100" dist="38100" dir="2700000" algn="tl">
                  <a:srgbClr val="000000">
                    <a:alpha val="43137"/>
                  </a:srgbClr>
                </a:outerShdw>
              </a:effectLst>
            </a:rPr>
            <a:t>Un retrato de Jesús</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s-ES" sz="2000" b="1">
              <a:effectLst>
                <a:outerShdw blurRad="38100" dist="38100" dir="2700000" algn="tl">
                  <a:srgbClr val="000000">
                    <a:alpha val="43137"/>
                  </a:srgbClr>
                </a:outerShdw>
              </a:effectLst>
            </a:rPr>
            <a:t>La perseverancia del amor</a:t>
          </a:r>
          <a:endParaRPr lang="es-ES" sz="2000" b="1"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s-ES" sz="2000" b="1" dirty="0">
              <a:effectLst>
                <a:outerShdw blurRad="38100" dist="38100" dir="2700000" algn="tl">
                  <a:srgbClr val="000000">
                    <a:alpha val="43137"/>
                  </a:srgbClr>
                </a:outerShdw>
              </a:effectLst>
            </a:rPr>
            <a:t>La mayor de las virtudes</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Es sufrido</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Es benigno</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Se goza de la verdad</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makrothymeō</a:t>
          </a:r>
          <a:r>
            <a:rPr lang="es-ES" sz="1800" b="1" dirty="0"/>
            <a:t>: tener espíritu largo, aguantar, ser paciente</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s-ES" sz="1800" b="1" dirty="0"/>
            <a:t>Muestra paciencia y tolera los errores de otros</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jrēsteuomai</a:t>
          </a:r>
          <a:r>
            <a:rPr lang="es-ES" sz="1800" b="1" dirty="0"/>
            <a:t>: actuar benevolentemente</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s-ES" sz="1800" b="1" dirty="0"/>
            <a:t>Es misericordioso y compasivo</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synjairō</a:t>
          </a:r>
          <a:r>
            <a:rPr lang="es-ES" sz="1800" b="1" dirty="0"/>
            <a:t>: expresar simpatía, congratularse</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s-ES" sz="1800" b="1" dirty="0"/>
            <a:t>Se alegra con los que apoyan la verdad</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 lo sufre</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stegō</a:t>
          </a:r>
          <a:r>
            <a:rPr lang="es-ES" sz="1800" b="1" dirty="0"/>
            <a:t>: cubrir con silencio (soportar pacientemente)</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s-ES" sz="1800" b="1" dirty="0"/>
            <a:t>Oculta y calla las faltas de otros, sin divulgarlas</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 lo cree</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pisteuō</a:t>
          </a:r>
          <a:r>
            <a:rPr lang="es-ES" sz="1800" b="1" dirty="0"/>
            <a:t>: tener fe, dar crédito, confiar</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s-ES" sz="1800" b="1" dirty="0"/>
            <a:t>No condena, sino que otorga el beneficio de la duda</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lo espera</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elpizō</a:t>
          </a:r>
          <a:r>
            <a:rPr lang="es-ES" sz="1800" b="1" dirty="0"/>
            <a:t>: esperar o confiar</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s-ES" sz="1800" b="1" dirty="0"/>
            <a:t>Siempre espera que algo bueno suceda</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Todo lo soporta</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hypomenō</a:t>
          </a:r>
          <a:r>
            <a:rPr lang="es-ES" sz="1800" b="1" dirty="0"/>
            <a:t>: resistir, soportar, tener entereza, perseverar</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s-ES" sz="1800" b="1" dirty="0"/>
            <a:t>Soporta dificultades, pruebas, y persecuciones</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tiene envidia</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zeloō</a:t>
          </a:r>
          <a:r>
            <a:rPr lang="es-ES" sz="1800" b="1" dirty="0"/>
            <a:t>: tener un</a:t>
          </a:r>
          <a:br>
            <a:rPr lang="es-ES" sz="1800" b="1" dirty="0"/>
          </a:br>
          <a:r>
            <a:rPr lang="es-ES" sz="1800" b="1" dirty="0"/>
            <a:t>sentimiento ardiente</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s-ES" sz="1800" b="1" dirty="0"/>
            <a:t>No envidia a los que tienen otros dones o virtudes</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es jactancioso</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perpereuomai</a:t>
          </a:r>
          <a:r>
            <a:rPr lang="es-ES" sz="1800" b="1" dirty="0"/>
            <a:t>: jactarse, fanfarronear</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s-ES" sz="1800" b="1" dirty="0"/>
            <a:t>No desea ser alabado por los demás</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se envanece</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fysioō</a:t>
          </a:r>
          <a:r>
            <a:rPr lang="es-ES" sz="1800" b="1" dirty="0"/>
            <a:t>: inflarse, enorgullecerse</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s-ES" sz="1800" b="1" dirty="0"/>
            <a:t>No tiene un concepto exagerado de sí mismo</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No hace nada indebido</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asjēmoneō</a:t>
          </a:r>
          <a:r>
            <a:rPr lang="es-ES" sz="1800" b="1" dirty="0"/>
            <a:t>: actuar indebidamente</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s-ES" sz="1800" b="1" dirty="0"/>
            <a:t>No actúa en contra de las normas sociales y morales</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busca lo suyo</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zēteō</a:t>
          </a:r>
          <a:r>
            <a:rPr lang="es-ES" sz="1800" b="1" dirty="0"/>
            <a:t>: buscar</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s-ES" sz="1800" b="1" dirty="0"/>
            <a:t>Renuncia a sus derechos por el bien de los demás</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se irrita</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paroxynō</a:t>
          </a:r>
          <a:r>
            <a:rPr lang="es-ES" sz="1800" b="1" dirty="0"/>
            <a:t>: sacar punta a algo para irritar, incitar o exasperar</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s-ES" sz="1800" b="1" dirty="0"/>
            <a:t>No es irascible ni excesivamente susceptible</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No guarda rencor</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logizomai</a:t>
          </a:r>
          <a:r>
            <a:rPr lang="es-ES" sz="1800" b="1" dirty="0"/>
            <a:t>: hacer inventario</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s-ES" sz="1800" b="1" dirty="0"/>
            <a:t>Perdona y no tiene en cuenta las ofensas recibidas</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No se goza de la injusticia</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jairō</a:t>
          </a:r>
          <a:r>
            <a:rPr lang="es-ES" sz="1800" b="1" dirty="0"/>
            <a:t>: estar alegre, feliz, o encontrarse bien</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s-ES" sz="1800" b="1" dirty="0"/>
            <a:t>No se alegra de los errores, sino que procura enmendarlos</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s-ES" sz="2000" b="1" dirty="0"/>
            <a:t>Soportó azotes, insultos y desprecio</a:t>
          </a:r>
          <a:br>
            <a:rPr lang="es-ES" sz="2000" b="1" dirty="0"/>
          </a:br>
          <a:r>
            <a:rPr lang="es-ES" sz="2000" b="1" dirty="0"/>
            <a:t>(Mat.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Es benigno</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s-ES" sz="2000" b="1" dirty="0"/>
            <a:t>Se interesaba por toda persona que sufriese</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Es sufrido</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Se goza de la verdad</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s-ES" sz="2000" b="1" dirty="0"/>
            <a:t>Enseñaba la verdad con claridad y convicción</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Todo lo sufre</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s-ES" sz="2000" b="1" dirty="0"/>
            <a:t>No juzgó a la mujer pecadora y le otorgó el perdón (</a:t>
          </a:r>
          <a:r>
            <a:rPr lang="es-ES" sz="2000" b="1" dirty="0" err="1"/>
            <a:t>Jn</a:t>
          </a:r>
          <a:r>
            <a:rPr lang="es-ES" sz="2000" b="1" dirty="0"/>
            <a:t>. 8:10-11)</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s-ES" sz="2000" b="1" dirty="0">
              <a:effectLst>
                <a:outerShdw blurRad="38100" dist="38100" dir="2700000" algn="tl">
                  <a:srgbClr val="000000">
                    <a:alpha val="43137"/>
                  </a:srgbClr>
                </a:outerShdw>
              </a:effectLst>
            </a:rPr>
            <a:t>Todo lo cree</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s-ES" sz="2000" b="1" dirty="0"/>
            <a:t>Confió en la sinceridad de Zaqueo</a:t>
          </a:r>
          <a:br>
            <a:rPr lang="es-ES" sz="2000" b="1" dirty="0"/>
          </a:br>
          <a:r>
            <a:rPr lang="es-ES" sz="2000" b="1" dirty="0"/>
            <a:t>(</a:t>
          </a:r>
          <a:r>
            <a:rPr lang="es-ES" sz="2000" b="1" dirty="0" err="1"/>
            <a:t>Lc</a:t>
          </a:r>
          <a:r>
            <a:rPr lang="es-ES" sz="2000" b="1" dirty="0"/>
            <a:t>.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Todo lo espera</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s-ES" sz="2000" b="1" dirty="0"/>
            <a:t>Preparó a 12 hombres para una misión “imposible”</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Todo lo soporta</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s-ES" sz="2000" b="1" dirty="0"/>
            <a:t>Soportó hambre, rechazo, dolor y persecución</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s-ES" sz="2000" b="1" dirty="0">
              <a:solidFill>
                <a:schemeClr val="tx1"/>
              </a:solidFill>
            </a:rPr>
            <a:t>No tiene envidia</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No buscó honores, y se juntó con los humildes</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s-ES" sz="1800" b="1" dirty="0">
              <a:solidFill>
                <a:schemeClr val="tx1"/>
              </a:solidFill>
            </a:rPr>
            <a:t>No es jactancioso</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Aunque era el Rey del Universo, no se jactó de ello</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s-ES" sz="2000" b="1" dirty="0">
              <a:solidFill>
                <a:schemeClr val="tx1"/>
              </a:solidFill>
            </a:rPr>
            <a:t>No se envanece</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Estuvo dispuesto a realizar los trabajos más humildes</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s-ES" sz="1800" b="1" dirty="0">
              <a:solidFill>
                <a:schemeClr val="tx1"/>
              </a:solidFill>
            </a:rPr>
            <a:t>No hace nada indebido</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Procedía con cortesía y corrección con todos</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s-ES" sz="2000" b="1" dirty="0">
              <a:solidFill>
                <a:schemeClr val="tx1"/>
              </a:solidFill>
            </a:rPr>
            <a:t>No busca lo suyo</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Hizo siempre la voluntad de su Padre (</a:t>
          </a:r>
          <a:r>
            <a:rPr lang="es-ES" sz="2000" b="1" dirty="0" err="1">
              <a:solidFill>
                <a:schemeClr val="bg1"/>
              </a:solidFill>
              <a:effectLst>
                <a:outerShdw blurRad="38100" dist="38100" dir="2700000" algn="tl">
                  <a:srgbClr val="000000">
                    <a:alpha val="43137"/>
                  </a:srgbClr>
                </a:outerShdw>
              </a:effectLst>
            </a:rPr>
            <a:t>Jn</a:t>
          </a:r>
          <a:r>
            <a:rPr lang="es-ES" sz="2000" b="1" dirty="0">
              <a:solidFill>
                <a:schemeClr val="bg1"/>
              </a:solidFill>
              <a:effectLst>
                <a:outerShdw blurRad="38100" dist="38100" dir="2700000" algn="tl">
                  <a:srgbClr val="000000">
                    <a:alpha val="43137"/>
                  </a:srgbClr>
                </a:outerShdw>
              </a:effectLst>
            </a:rPr>
            <a:t>.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s-ES" sz="2000" b="1" dirty="0">
              <a:solidFill>
                <a:schemeClr val="tx1"/>
              </a:solidFill>
            </a:rPr>
            <a:t>No se irrita</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Aun </a:t>
          </a:r>
          <a:r>
            <a:rPr lang="es-ES" sz="2000" b="1" dirty="0">
              <a:solidFill>
                <a:schemeClr val="bg1"/>
              </a:solidFill>
              <a:effectLst>
                <a:outerShdw blurRad="38100" dist="38100" dir="2700000" algn="tl">
                  <a:srgbClr val="000000">
                    <a:alpha val="43137"/>
                  </a:srgbClr>
                </a:outerShdw>
              </a:effectLst>
            </a:rPr>
            <a:t>cuando le golpearon, respondió con cortesía</a:t>
          </a:r>
          <a:br>
            <a:rPr lang="es-ES" sz="2000" b="1" dirty="0">
              <a:solidFill>
                <a:schemeClr val="bg1"/>
              </a:solidFill>
              <a:effectLst>
                <a:outerShdw blurRad="38100" dist="38100" dir="2700000" algn="tl">
                  <a:srgbClr val="000000">
                    <a:alpha val="43137"/>
                  </a:srgbClr>
                </a:outerShdw>
              </a:effectLst>
            </a:rPr>
          </a:br>
          <a:r>
            <a:rPr lang="es-ES" sz="2000" b="1" dirty="0">
              <a:solidFill>
                <a:schemeClr val="bg1"/>
              </a:solidFill>
              <a:effectLst>
                <a:outerShdw blurRad="38100" dist="38100" dir="2700000" algn="tl">
                  <a:srgbClr val="000000">
                    <a:alpha val="43137"/>
                  </a:srgbClr>
                </a:outerShdw>
              </a:effectLst>
            </a:rPr>
            <a:t>(</a:t>
          </a:r>
          <a:r>
            <a:rPr lang="es-ES" sz="2000" b="1" dirty="0" err="1">
              <a:solidFill>
                <a:schemeClr val="bg1"/>
              </a:solidFill>
              <a:effectLst>
                <a:outerShdw blurRad="38100" dist="38100" dir="2700000" algn="tl">
                  <a:srgbClr val="000000">
                    <a:alpha val="43137"/>
                  </a:srgbClr>
                </a:outerShdw>
              </a:effectLst>
            </a:rPr>
            <a:t>Jn</a:t>
          </a:r>
          <a:r>
            <a:rPr lang="es-ES" sz="2000" b="1" dirty="0">
              <a:solidFill>
                <a:schemeClr val="bg1"/>
              </a:solidFill>
              <a:effectLst>
                <a:outerShdw blurRad="38100" dist="38100" dir="2700000" algn="tl">
                  <a:srgbClr val="000000">
                    <a:alpha val="43137"/>
                  </a:srgbClr>
                </a:outerShdw>
              </a:effectLst>
            </a:rPr>
            <a:t>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s-ES" sz="2000" b="1" dirty="0">
              <a:solidFill>
                <a:schemeClr val="tx1"/>
              </a:solidFill>
            </a:rPr>
            <a:t>No guarda rencor</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Pidió perdón para aquellos que lo crucificaban</a:t>
          </a:r>
          <a:br>
            <a:rPr lang="es-ES" sz="2000" b="1" dirty="0">
              <a:solidFill>
                <a:schemeClr val="bg1"/>
              </a:solidFill>
              <a:effectLst>
                <a:outerShdw blurRad="38100" dist="38100" dir="2700000" algn="tl">
                  <a:srgbClr val="000000">
                    <a:alpha val="43137"/>
                  </a:srgbClr>
                </a:outerShdw>
              </a:effectLst>
            </a:rPr>
          </a:br>
          <a:r>
            <a:rPr lang="es-ES" sz="2000" b="1" dirty="0">
              <a:solidFill>
                <a:schemeClr val="bg1"/>
              </a:solidFill>
              <a:effectLst>
                <a:outerShdw blurRad="38100" dist="38100" dir="2700000" algn="tl">
                  <a:srgbClr val="000000">
                    <a:alpha val="43137"/>
                  </a:srgbClr>
                </a:outerShdw>
              </a:effectLst>
            </a:rPr>
            <a:t>(</a:t>
          </a:r>
          <a:r>
            <a:rPr lang="es-ES" sz="2000" b="1" dirty="0" err="1">
              <a:solidFill>
                <a:schemeClr val="bg1"/>
              </a:solidFill>
              <a:effectLst>
                <a:outerShdw blurRad="38100" dist="38100" dir="2700000" algn="tl">
                  <a:srgbClr val="000000">
                    <a:alpha val="43137"/>
                  </a:srgbClr>
                </a:outerShdw>
              </a:effectLst>
            </a:rPr>
            <a:t>Lc</a:t>
          </a:r>
          <a:r>
            <a:rPr lang="es-ES" sz="2000" b="1" dirty="0">
              <a:solidFill>
                <a:schemeClr val="bg1"/>
              </a:solidFill>
              <a:effectLst>
                <a:outerShdw blurRad="38100" dist="38100" dir="2700000" algn="tl">
                  <a:srgbClr val="000000">
                    <a:alpha val="43137"/>
                  </a:srgbClr>
                </a:outerShdw>
              </a:effectLst>
            </a:rPr>
            <a:t>.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s-ES" sz="1800" b="1" dirty="0">
              <a:solidFill>
                <a:schemeClr val="tx1"/>
              </a:solidFill>
            </a:rPr>
            <a:t>No se goza de la injusticia</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s-ES" sz="2000" b="1" dirty="0">
              <a:solidFill>
                <a:schemeClr val="bg1"/>
              </a:solidFill>
              <a:effectLst>
                <a:outerShdw blurRad="38100" dist="38100" dir="2700000" algn="tl">
                  <a:srgbClr val="000000">
                    <a:alpha val="43137"/>
                  </a:srgbClr>
                </a:outerShdw>
              </a:effectLst>
            </a:rPr>
            <a:t>Habló duramente a los injustos fariseos</a:t>
          </a:r>
          <a:br>
            <a:rPr lang="es-ES" sz="2000" b="1" dirty="0">
              <a:solidFill>
                <a:schemeClr val="bg1"/>
              </a:solidFill>
              <a:effectLst>
                <a:outerShdw blurRad="38100" dist="38100" dir="2700000" algn="tl">
                  <a:srgbClr val="000000">
                    <a:alpha val="43137"/>
                  </a:srgbClr>
                </a:outerShdw>
              </a:effectLst>
            </a:rPr>
          </a:br>
          <a:r>
            <a:rPr lang="es-ES" sz="2000" b="1" dirty="0">
              <a:solidFill>
                <a:schemeClr val="bg1"/>
              </a:solidFill>
              <a:effectLst>
                <a:outerShdw blurRad="38100" dist="38100" dir="2700000" algn="tl">
                  <a:srgbClr val="000000">
                    <a:alpha val="43137"/>
                  </a:srgbClr>
                </a:outerShdw>
              </a:effectLst>
            </a:rPr>
            <a:t>(Mt.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effectLst>
                <a:outerShdw blurRad="38100" dist="38100" dir="2700000" algn="tl">
                  <a:srgbClr val="000000">
                    <a:alpha val="43137"/>
                  </a:srgbClr>
                </a:outerShdw>
              </a:effectLst>
            </a:rPr>
            <a:t>UN RETRATO DEL AMOR</a:t>
          </a: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La supremacía del amor</a:t>
          </a: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camino más excelente</a:t>
          </a: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Las características del amor</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el amor hace</a:t>
          </a: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el amor NO hace</a:t>
          </a: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Un retrato de Jesús</a:t>
          </a: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La perseverancia del amor</a:t>
          </a:r>
          <a:endParaRPr lang="es-ES" sz="2000" b="1" kern="1200" dirty="0">
            <a:effectLst>
              <a:outerShdw blurRad="38100" dist="38100" dir="2700000" algn="tl">
                <a:srgbClr val="000000">
                  <a:alpha val="43137"/>
                </a:srgbClr>
              </a:outerShdw>
            </a:effectLst>
          </a:endParaRP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La mayor de las virtudes</a:t>
          </a: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sufrido</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makrothymeō</a:t>
          </a:r>
          <a:r>
            <a:rPr lang="es-ES" sz="1800" b="1" kern="1200" dirty="0"/>
            <a:t>: tener espíritu largo, aguantar, ser paciente</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Muestra paciencia y tolera los errores de otros</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benigno</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jrēsteuomai</a:t>
          </a:r>
          <a:r>
            <a:rPr lang="es-ES" sz="1800" b="1" kern="1200" dirty="0"/>
            <a:t>: actuar benevolentemente</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Es misericordioso y compasivo</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goza de la verdad</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synjairō</a:t>
          </a:r>
          <a:r>
            <a:rPr lang="es-ES" sz="1800" b="1" kern="1200" dirty="0"/>
            <a:t>: expresar simpatía, congratularse</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Se alegra con los que apoyan la verdad</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sufre</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stegō</a:t>
          </a:r>
          <a:r>
            <a:rPr lang="es-ES" sz="1800" b="1" kern="1200" dirty="0"/>
            <a:t>: cubrir con silencio (soportar pacientemente)</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Oculta y calla las faltas de otros, sin divulgarlas</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cree</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pisteuō</a:t>
          </a:r>
          <a:r>
            <a:rPr lang="es-ES" sz="1800" b="1" kern="1200" dirty="0"/>
            <a:t>: tener fe, dar crédito, confiar</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condena, sino que otorga el beneficio de la duda</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lo espera</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elpizō</a:t>
          </a:r>
          <a:r>
            <a:rPr lang="es-ES" sz="1800" b="1" kern="1200" dirty="0"/>
            <a:t>: esperar o confiar</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Siempre espera que algo bueno suceda</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soporta</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hypomenō</a:t>
          </a:r>
          <a:r>
            <a:rPr lang="es-ES" sz="1800" b="1" kern="1200" dirty="0"/>
            <a:t>: resistir, soportar, tener entereza, perseverar</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Soporta dificultades, pruebas, y persecuciones</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tiene envidia</a:t>
          </a: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zeloō</a:t>
          </a:r>
          <a:r>
            <a:rPr lang="es-ES" sz="1800" b="1" kern="1200" dirty="0"/>
            <a:t>: tener un</a:t>
          </a:r>
          <a:br>
            <a:rPr lang="es-ES" sz="1800" b="1" kern="1200" dirty="0"/>
          </a:br>
          <a:r>
            <a:rPr lang="es-ES" sz="1800" b="1" kern="1200" dirty="0"/>
            <a:t>sentimiento ardiente</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envidia a los que tienen otros dones o virtudes</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es jactancioso</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perpereuomai</a:t>
          </a:r>
          <a:r>
            <a:rPr lang="es-ES" sz="1800" b="1" kern="1200" dirty="0"/>
            <a:t>: jactarse, fanfarronear</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desea ser alabado por los demás</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se envanece</a:t>
          </a: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fysioō</a:t>
          </a:r>
          <a:r>
            <a:rPr lang="es-ES" sz="1800" b="1" kern="1200" dirty="0"/>
            <a:t>: inflarse, enorgullecerse</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tiene un concepto exagerado de sí mismo</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 hace nada indebido</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asjēmoneō</a:t>
          </a:r>
          <a:r>
            <a:rPr lang="es-ES" sz="1800" b="1" kern="1200" dirty="0"/>
            <a:t>: actuar indebidamente</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actúa en contra de las normas sociales y morales</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busca lo suyo</a:t>
          </a: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zēteō</a:t>
          </a:r>
          <a:r>
            <a:rPr lang="es-ES" sz="1800" b="1" kern="1200" dirty="0"/>
            <a:t>: buscar</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Renuncia a sus derechos por el bien de los demás</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se irrita</a:t>
          </a: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paroxynō</a:t>
          </a:r>
          <a:r>
            <a:rPr lang="es-ES" sz="1800" b="1" kern="1200" dirty="0"/>
            <a:t>: sacar punta a algo para irritar, incitar o exasperar</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es irascible ni excesivamente susceptible</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 guarda rencor</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logizomai</a:t>
          </a:r>
          <a:r>
            <a:rPr lang="es-ES" sz="1800" b="1" kern="1200" dirty="0"/>
            <a:t>: hacer inventario</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Perdona y no tiene en cuenta las ofensas recibidas</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 se goza de la injusticia</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jairō</a:t>
          </a:r>
          <a:r>
            <a:rPr lang="es-ES" sz="1800" b="1" kern="1200" dirty="0"/>
            <a:t>: estar alegre, feliz, o encontrarse bien</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No se alegra de los errores, sino que procura enmendarlos</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Soportó azotes, insultos y desprecio</a:t>
          </a:r>
          <a:br>
            <a:rPr lang="es-ES" sz="2000" b="1" kern="1200" dirty="0"/>
          </a:br>
          <a:r>
            <a:rPr lang="es-ES" sz="2000" b="1" kern="1200" dirty="0"/>
            <a:t>(Mat.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sufrido</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Se interesaba por toda persona que sufriese</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benigno</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Enseñaba la verdad con claridad y convicción</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goza de la verdad</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No juzgó a la mujer pecadora y le otorgó el perdón (</a:t>
          </a:r>
          <a:r>
            <a:rPr lang="es-ES" sz="2000" b="1" kern="1200" dirty="0" err="1"/>
            <a:t>Jn</a:t>
          </a:r>
          <a:r>
            <a:rPr lang="es-ES" sz="2000" b="1" kern="1200" dirty="0"/>
            <a:t>.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sufre</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Confió en la sinceridad de Zaqueo</a:t>
          </a:r>
          <a:br>
            <a:rPr lang="es-ES" sz="2000" b="1" kern="1200" dirty="0"/>
          </a:br>
          <a:r>
            <a:rPr lang="es-ES" sz="2000" b="1" kern="1200" dirty="0"/>
            <a:t>(</a:t>
          </a:r>
          <a:r>
            <a:rPr lang="es-ES" sz="2000" b="1" kern="1200" dirty="0" err="1"/>
            <a:t>Lc</a:t>
          </a:r>
          <a:r>
            <a:rPr lang="es-ES" sz="2000" b="1" kern="1200" dirty="0"/>
            <a:t>.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Todo lo cree</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Preparó a 12 hombres para una misión “imposible”</a:t>
          </a: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Todo lo espera</a:t>
          </a:r>
          <a:endParaRPr lang="es-ES" sz="2000" b="1" kern="120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t>Soportó hambre, rechazo, dolor y persecución</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Todo lo soporta</a:t>
          </a:r>
          <a:endParaRPr lang="es-ES" sz="2000" b="1" kern="120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No buscó honores, y se juntó con los humildes</a:t>
          </a: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tiene envidia</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Aunque era el Rey del Universo, no se jactó de ello</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dirty="0">
              <a:solidFill>
                <a:schemeClr val="tx1"/>
              </a:solidFill>
            </a:rPr>
            <a:t>No es jactancioso</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Estuvo dispuesto a realizar los trabajos más humildes</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se envanece</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Procedía con cortesía y corrección con todos</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dirty="0">
              <a:solidFill>
                <a:schemeClr val="tx1"/>
              </a:solidFill>
            </a:rPr>
            <a:t>No hace nada indebido</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Hizo siempre la voluntad de su Padre (</a:t>
          </a:r>
          <a:r>
            <a:rPr lang="es-ES" sz="2000" b="1" kern="1200" dirty="0" err="1">
              <a:solidFill>
                <a:schemeClr val="bg1"/>
              </a:solidFill>
              <a:effectLst>
                <a:outerShdw blurRad="38100" dist="38100" dir="2700000" algn="tl">
                  <a:srgbClr val="000000">
                    <a:alpha val="43137"/>
                  </a:srgbClr>
                </a:outerShdw>
              </a:effectLst>
            </a:rPr>
            <a:t>Jn</a:t>
          </a:r>
          <a:r>
            <a:rPr lang="es-ES" sz="2000" b="1" kern="1200" dirty="0">
              <a:solidFill>
                <a:schemeClr val="bg1"/>
              </a:solidFill>
              <a:effectLst>
                <a:outerShdw blurRad="38100" dist="38100" dir="2700000" algn="tl">
                  <a:srgbClr val="000000">
                    <a:alpha val="43137"/>
                  </a:srgbClr>
                </a:outerShdw>
              </a:effectLst>
            </a:rPr>
            <a:t>.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busca lo suyo</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Aun </a:t>
          </a:r>
          <a:r>
            <a:rPr lang="es-ES" sz="2000" b="1" kern="1200" dirty="0">
              <a:solidFill>
                <a:schemeClr val="bg1"/>
              </a:solidFill>
              <a:effectLst>
                <a:outerShdw blurRad="38100" dist="38100" dir="2700000" algn="tl">
                  <a:srgbClr val="000000">
                    <a:alpha val="43137"/>
                  </a:srgbClr>
                </a:outerShdw>
              </a:effectLst>
            </a:rPr>
            <a:t>cuando le golpearon, respondió con cortesía</a:t>
          </a:r>
          <a:br>
            <a:rPr lang="es-ES" sz="2000" b="1" kern="1200" dirty="0">
              <a:solidFill>
                <a:schemeClr val="bg1"/>
              </a:solidFill>
              <a:effectLst>
                <a:outerShdw blurRad="38100" dist="38100" dir="2700000" algn="tl">
                  <a:srgbClr val="000000">
                    <a:alpha val="43137"/>
                  </a:srgbClr>
                </a:outerShdw>
              </a:effectLst>
            </a:rPr>
          </a:br>
          <a:r>
            <a:rPr lang="es-ES" sz="2000" b="1" kern="1200" dirty="0">
              <a:solidFill>
                <a:schemeClr val="bg1"/>
              </a:solidFill>
              <a:effectLst>
                <a:outerShdw blurRad="38100" dist="38100" dir="2700000" algn="tl">
                  <a:srgbClr val="000000">
                    <a:alpha val="43137"/>
                  </a:srgbClr>
                </a:outerShdw>
              </a:effectLst>
            </a:rPr>
            <a:t>(</a:t>
          </a:r>
          <a:r>
            <a:rPr lang="es-ES" sz="2000" b="1" kern="1200" dirty="0" err="1">
              <a:solidFill>
                <a:schemeClr val="bg1"/>
              </a:solidFill>
              <a:effectLst>
                <a:outerShdw blurRad="38100" dist="38100" dir="2700000" algn="tl">
                  <a:srgbClr val="000000">
                    <a:alpha val="43137"/>
                  </a:srgbClr>
                </a:outerShdw>
              </a:effectLst>
            </a:rPr>
            <a:t>Jn</a:t>
          </a:r>
          <a:r>
            <a:rPr lang="es-ES" sz="2000" b="1" kern="1200" dirty="0">
              <a:solidFill>
                <a:schemeClr val="bg1"/>
              </a:solidFill>
              <a:effectLst>
                <a:outerShdw blurRad="38100" dist="38100" dir="2700000" algn="tl">
                  <a:srgbClr val="000000">
                    <a:alpha val="43137"/>
                  </a:srgbClr>
                </a:outerShdw>
              </a:effectLst>
            </a:rPr>
            <a:t>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se irrita</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Pidió perdón para aquellos que lo crucificaban</a:t>
          </a:r>
          <a:br>
            <a:rPr lang="es-ES" sz="2000" b="1" kern="1200" dirty="0">
              <a:solidFill>
                <a:schemeClr val="bg1"/>
              </a:solidFill>
              <a:effectLst>
                <a:outerShdw blurRad="38100" dist="38100" dir="2700000" algn="tl">
                  <a:srgbClr val="000000">
                    <a:alpha val="43137"/>
                  </a:srgbClr>
                </a:outerShdw>
              </a:effectLst>
            </a:rPr>
          </a:br>
          <a:r>
            <a:rPr lang="es-ES" sz="2000" b="1" kern="1200" dirty="0">
              <a:solidFill>
                <a:schemeClr val="bg1"/>
              </a:solidFill>
              <a:effectLst>
                <a:outerShdw blurRad="38100" dist="38100" dir="2700000" algn="tl">
                  <a:srgbClr val="000000">
                    <a:alpha val="43137"/>
                  </a:srgbClr>
                </a:outerShdw>
              </a:effectLst>
            </a:rPr>
            <a:t>(</a:t>
          </a:r>
          <a:r>
            <a:rPr lang="es-ES" sz="2000" b="1" kern="1200" dirty="0" err="1">
              <a:solidFill>
                <a:schemeClr val="bg1"/>
              </a:solidFill>
              <a:effectLst>
                <a:outerShdw blurRad="38100" dist="38100" dir="2700000" algn="tl">
                  <a:srgbClr val="000000">
                    <a:alpha val="43137"/>
                  </a:srgbClr>
                </a:outerShdw>
              </a:effectLst>
            </a:rPr>
            <a:t>Lc</a:t>
          </a:r>
          <a:r>
            <a:rPr lang="es-ES" sz="2000" b="1" kern="1200" dirty="0">
              <a:solidFill>
                <a:schemeClr val="bg1"/>
              </a:solidFill>
              <a:effectLst>
                <a:outerShdw blurRad="38100" dist="38100" dir="2700000" algn="tl">
                  <a:srgbClr val="000000">
                    <a:alpha val="43137"/>
                  </a:srgbClr>
                </a:outerShdw>
              </a:effectLst>
            </a:rPr>
            <a:t>.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1"/>
              </a:solidFill>
            </a:rPr>
            <a:t>No guarda rencor</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dirty="0">
              <a:solidFill>
                <a:schemeClr val="bg1"/>
              </a:solidFill>
              <a:effectLst>
                <a:outerShdw blurRad="38100" dist="38100" dir="2700000" algn="tl">
                  <a:srgbClr val="000000">
                    <a:alpha val="43137"/>
                  </a:srgbClr>
                </a:outerShdw>
              </a:effectLst>
            </a:rPr>
            <a:t>Habló duramente a los injustos fariseos</a:t>
          </a:r>
          <a:br>
            <a:rPr lang="es-ES" sz="2000" b="1" kern="1200" dirty="0">
              <a:solidFill>
                <a:schemeClr val="bg1"/>
              </a:solidFill>
              <a:effectLst>
                <a:outerShdw blurRad="38100" dist="38100" dir="2700000" algn="tl">
                  <a:srgbClr val="000000">
                    <a:alpha val="43137"/>
                  </a:srgbClr>
                </a:outerShdw>
              </a:effectLst>
            </a:rPr>
          </a:br>
          <a:r>
            <a:rPr lang="es-ES" sz="2000" b="1" kern="1200" dirty="0">
              <a:solidFill>
                <a:schemeClr val="bg1"/>
              </a:solidFill>
              <a:effectLst>
                <a:outerShdw blurRad="38100" dist="38100" dir="2700000" algn="tl">
                  <a:srgbClr val="000000">
                    <a:alpha val="43137"/>
                  </a:srgbClr>
                </a:outerShdw>
              </a:effectLst>
            </a:rPr>
            <a:t>(Mt.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dirty="0">
              <a:solidFill>
                <a:schemeClr val="tx1"/>
              </a:solidFill>
            </a:rPr>
            <a:t>No se goza de la injusticia</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13/07/2026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13/07/2026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13/07/2026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s-ES"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RETRATO DEL AMOR</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086677" y="3887531"/>
            <a:ext cx="3702937" cy="338554"/>
          </a:xfrm>
          <a:prstGeom prst="rect">
            <a:avLst/>
          </a:prstGeom>
          <a:noFill/>
        </p:spPr>
        <p:txBody>
          <a:bodyPr wrap="none" rtlCol="0">
            <a:spAutoFit/>
          </a:bodyPr>
          <a:lstStyle/>
          <a:p>
            <a:pPr algn="r"/>
            <a:r>
              <a:rPr lang="es-ES" sz="1600" b="1" dirty="0">
                <a:solidFill>
                  <a:srgbClr val="EDE4C9"/>
                </a:solidFill>
                <a:effectLst>
                  <a:outerShdw blurRad="38100" dist="38100" dir="2700000" algn="tl">
                    <a:srgbClr val="000000">
                      <a:alpha val="43137"/>
                    </a:srgbClr>
                  </a:outerShdw>
                </a:effectLst>
              </a:rPr>
              <a:t>Lección 7 para el 15 de agosto de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2435732839"/>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RETRATO DE JESÚS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“Este es mi mandamiento: Que os améis unos a otros, como yo os he amado”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(Juan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378565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dirty="0">
                <a:ln/>
                <a:solidFill>
                  <a:srgbClr val="F1CD7E"/>
                </a:solidFill>
                <a:effectLst>
                  <a:outerShdw blurRad="50800" dist="50800" dir="3000000" algn="ctr" rotWithShape="0">
                    <a:schemeClr val="accent5">
                      <a:lumMod val="50000"/>
                    </a:schemeClr>
                  </a:outerShdw>
                </a:effectLst>
              </a:rPr>
              <a:t>LA PERSEVERANCIA DEL</a:t>
            </a:r>
          </a:p>
          <a:p>
            <a:pPr algn="ctr"/>
            <a:r>
              <a:rPr lang="es-ES" sz="6000" b="1" dirty="0">
                <a:ln/>
                <a:solidFill>
                  <a:srgbClr val="F1CD7E"/>
                </a:solidFill>
                <a:effectLst>
                  <a:outerShdw blurRad="50800" dist="50800" dir="3000000" algn="ctr" rotWithShape="0">
                    <a:schemeClr val="accent5">
                      <a:lumMod val="50000"/>
                    </a:schemeClr>
                  </a:outerShdw>
                </a:effectLst>
              </a:rPr>
              <a:t>AMOR</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LA MAYOR DE LAS VIRTUDES</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“Y ahora permanecen la fe, la esperanza y el amor, estos tres; pero el mayor de ellos es el amor”</a:t>
            </a:r>
          </a:p>
          <a:p>
            <a:pPr algn="ctr"/>
            <a:r>
              <a:rPr lang="es-ES" sz="1400" b="1" dirty="0">
                <a:solidFill>
                  <a:schemeClr val="accent1">
                    <a:lumMod val="75000"/>
                  </a:schemeClr>
                </a:solidFill>
                <a:latin typeface="Comic Sans MS" panose="030F0702030302020204" pitchFamily="66" charset="0"/>
              </a:rPr>
              <a:t>(1ª de Corintios 13:13)</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341477"/>
            <a:ext cx="6547786" cy="1323439"/>
          </a:xfrm>
          <a:prstGeom prst="rect">
            <a:avLst/>
          </a:prstGeom>
          <a:noFill/>
        </p:spPr>
        <p:txBody>
          <a:bodyPr wrap="square" rtlCol="0">
            <a:spAutoFit/>
          </a:bodyPr>
          <a:lstStyle/>
          <a:p>
            <a:pPr>
              <a:spcBef>
                <a:spcPts val="600"/>
              </a:spcBef>
            </a:pPr>
            <a:r>
              <a:rPr lang="es-ES" sz="2000" b="1" dirty="0"/>
              <a:t>Los corintios estaban mostrando con su actitud lo que el amor no hace: eran envidiosos; jactanciosos; vanidosos; actuaban indebidamente; eran egoístas; se irritaban; eran rencorosos; y toleraban el pecado.</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spcBef>
                <a:spcPts val="600"/>
              </a:spcBef>
            </a:pPr>
            <a:r>
              <a:rPr lang="es-ES" sz="2000" b="1" dirty="0"/>
              <a:t>Cuando Jesús venga, el pecado dejará de existir, y gozaremos de la vida eterna junto a Él. Entonces, la profecía, las lenguas y otros dones, junto a la fe y la esperanza, dejarán de ser necesarios. Pero el amor perdurará eternamente (1Co.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6547786" cy="1631216"/>
          </a:xfrm>
          <a:prstGeom prst="rect">
            <a:avLst/>
          </a:prstGeom>
          <a:noFill/>
        </p:spPr>
        <p:txBody>
          <a:bodyPr wrap="square">
            <a:spAutoFit/>
          </a:bodyPr>
          <a:lstStyle/>
          <a:p>
            <a:pPr>
              <a:spcBef>
                <a:spcPts val="600"/>
              </a:spcBef>
            </a:pPr>
            <a:r>
              <a:rPr lang="es-ES" sz="2000" b="1" dirty="0"/>
              <a:t>Al igual que ellos, nosotros debemos abandonar estas faltas y abundar en las virtudes del amor, tal como nos lo enseña Pablo, para poder usar correctamente los dones espirituales. Además, nos invita a permanecer en otras dos virtudes: la fe y la esperanza.</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262979"/>
          </a:xfrm>
          <a:prstGeom prst="rect">
            <a:avLst/>
          </a:prstGeom>
          <a:noFill/>
        </p:spPr>
        <p:txBody>
          <a:bodyPr wrap="square">
            <a:spAutoFit/>
          </a:bodyPr>
          <a:lstStyle/>
          <a:p>
            <a:pPr>
              <a:spcBef>
                <a:spcPts val="600"/>
              </a:spcBef>
            </a:pPr>
            <a:r>
              <a:rPr lang="es-ES" sz="2800" b="1" dirty="0">
                <a:latin typeface="Constantia" panose="02030602050306030303" pitchFamily="18" charset="0"/>
              </a:rPr>
              <a:t>“Dios es amor. El amor del Padre y del Hijo es atributo de cada creyente. La Palabra de Dios es el canal a través del cual el amor divino llega al hombre. La verdad de Dios es el medio por el cual se alcanza el intelecto humano. Se da el Espíritu Santo al instrumento humano que trabaja en cooperación con los instrumentos divinos. Transforma la mente y el carácter, capacitando al hombre para poder contemplar a Aquel que es invisible. El amor perfecto solamente puede ser gozado mediante la aceptación de la verdad y la recepción del Espíritu Santo”</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514608" y="5982381"/>
            <a:ext cx="3683830" cy="338554"/>
          </a:xfrm>
          <a:prstGeom prst="rect">
            <a:avLst/>
          </a:prstGeom>
          <a:noFill/>
        </p:spPr>
        <p:txBody>
          <a:bodyPr wrap="none" rtlCol="0">
            <a:spAutoFit/>
          </a:bodyPr>
          <a:lstStyle/>
          <a:p>
            <a:pPr algn="r"/>
            <a:r>
              <a:rPr lang="es-ES" sz="1600" b="1" dirty="0"/>
              <a:t>E. G. W. (Dios nos cuida, 9 de octubre)</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830997"/>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«Y ahora permanecen la fe, la esperanza y el amor, estos tres; pero el mayor de ellos es el amor» </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Corintios 13:13)</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es-ES" sz="2000" b="1" dirty="0"/>
              <a:t>1ª de Corintios 13 es conocido como “el capítulo del amor”. No se define aquí a un amor de tipo romántico, sino un tipo de amor mucho más profundo: el amor divino.</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324308059"/>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es-ES" sz="2000" b="1" dirty="0"/>
              <a:t>El amor es el motor que dirige todas nuestras acciones, el motivo por el cual hacemos lo que redunda en el beneficio de aquellos con quienes nos relacionamos.</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es-ES" sz="2000" b="1" dirty="0"/>
              <a:t>Pablo desgrana magníficamente cómo mostrar en nuestra vida el amor de Dios que ha sido derramado en nuestros corazones (Rom.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SUPREMACÍA DEL AMOR</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EL CAMINO MÁS EXCELENTE</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“Procurad, pues, los dones mejores. Mas yo os muestro un camino aun más excelente” </a:t>
            </a:r>
            <a:r>
              <a:rPr lang="es-ES" sz="1400" b="1" dirty="0">
                <a:solidFill>
                  <a:schemeClr val="accent1">
                    <a:lumMod val="50000"/>
                  </a:schemeClr>
                </a:solidFill>
                <a:latin typeface="Comic Sans MS" panose="030F0702030302020204" pitchFamily="66" charset="0"/>
              </a:rPr>
              <a:t>(1ª de Corintios 12:31)</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es-ES" sz="2000" b="1" dirty="0"/>
              <a:t>¿Qué clase de amor está presentando Pablo en 1ª de Corintios 13, y por qué supera a cualquier don espiritual? (1Co.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spcBef>
                <a:spcPts val="600"/>
              </a:spcBef>
            </a:pPr>
            <a:r>
              <a:rPr lang="es-ES" sz="2000" b="1" dirty="0"/>
              <a:t>Ningún don espiritual es útil si no se ejerce motivado por este tipo de amor. En realidad, todos nuestros actos y nuestros pensamientos deben estar impregnados de amor </a:t>
            </a:r>
            <a:r>
              <a:rPr lang="es-ES" sz="2000" b="1" i="1" dirty="0" err="1"/>
              <a:t>agapē</a:t>
            </a:r>
            <a:r>
              <a:rPr lang="es-ES" sz="2000" b="1" dirty="0"/>
              <a:t>.</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015663"/>
          </a:xfrm>
          <a:prstGeom prst="rect">
            <a:avLst/>
          </a:prstGeom>
          <a:noFill/>
        </p:spPr>
        <p:txBody>
          <a:bodyPr wrap="square">
            <a:spAutoFit/>
          </a:bodyPr>
          <a:lstStyle/>
          <a:p>
            <a:pPr>
              <a:spcBef>
                <a:spcPts val="600"/>
              </a:spcBef>
            </a:pPr>
            <a:r>
              <a:rPr lang="es-ES" sz="2000" b="1" dirty="0"/>
              <a:t>Jesús nos avisó de que, a causa de la maldad, este amor se enfriará</a:t>
            </a:r>
            <a:br>
              <a:rPr lang="es-ES" sz="2000" b="1" dirty="0"/>
            </a:br>
            <a:r>
              <a:rPr lang="es-ES" sz="2000" b="1" dirty="0"/>
              <a:t>(Mt. 24:12). Pero no debemos permitir que esto ocurra en nosotros, en nuestros hogares, o en nuestras iglesias.</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41580"/>
            <a:ext cx="7858933" cy="1323439"/>
          </a:xfrm>
          <a:prstGeom prst="rect">
            <a:avLst/>
          </a:prstGeom>
          <a:noFill/>
        </p:spPr>
        <p:txBody>
          <a:bodyPr wrap="square">
            <a:spAutoFit/>
          </a:bodyPr>
          <a:lstStyle/>
          <a:p>
            <a:pPr>
              <a:spcBef>
                <a:spcPts val="600"/>
              </a:spcBef>
            </a:pPr>
            <a:r>
              <a:rPr lang="es-ES" sz="2000" b="1" dirty="0"/>
              <a:t>En griego existen varias palabras para definir el amor. Pablo escoge </a:t>
            </a:r>
            <a:r>
              <a:rPr lang="es-ES" sz="2000" b="1" i="1" dirty="0" err="1"/>
              <a:t>agapē</a:t>
            </a:r>
            <a:r>
              <a:rPr lang="es-ES" sz="2000" b="1" dirty="0"/>
              <a:t> (amor desinteresado, incondicional y reflexivo, que busca únicamente el bienestar del ser amado), que es la misma que Juan usa al decir que “Dios es amor” (1Jn.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LAS CARACTERÍSTICAS DEL</a:t>
            </a:r>
          </a:p>
          <a:p>
            <a:pPr algn="ct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AMOR</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rPr>
              <a:t>LO QUE EL AMOR HACE</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6362700" y="-38885"/>
            <a:ext cx="582930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“El amor es sufrido, es benigno; […] se goza de la verdad. Todo lo sufre, todo lo cree, todo lo espera, todo lo soporta” </a:t>
            </a:r>
            <a:r>
              <a:rPr lang="es-ES" sz="1400" b="1" dirty="0">
                <a:solidFill>
                  <a:schemeClr val="accent5"/>
                </a:solidFill>
                <a:latin typeface="Comic Sans MS" panose="030F0702030302020204" pitchFamily="66" charset="0"/>
              </a:rPr>
              <a:t>(1ª de Corintios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600616503"/>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rPr>
              <a:t>LO QUE EL AMOR NO HACE</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102816"/>
            <a:ext cx="3581399" cy="2031325"/>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 el amor no tiene envidia, el amor no es jactancioso, no se envanece; no hace nada indebido, no busca lo suyo, no se irrita, no guarda rencor; no se goza de la injusticia […]” </a:t>
            </a:r>
            <a:r>
              <a:rPr lang="es-ES" sz="1400" b="1" dirty="0">
                <a:solidFill>
                  <a:schemeClr val="accent3">
                    <a:lumMod val="75000"/>
                  </a:schemeClr>
                </a:solidFill>
                <a:latin typeface="Comic Sans MS" panose="030F0702030302020204" pitchFamily="66" charset="0"/>
              </a:rPr>
              <a:t>(1ª de Corintios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1331052317"/>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RETRATO DE JESÚS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“Este es mi mandamiento: Que os améis unos a otros, como yo os he amado”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(Juan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1596252803"/>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495</TotalTime>
  <Words>1308</Words>
  <Application>Microsoft Office PowerPoint</Application>
  <PresentationFormat>Panorámica</PresentationFormat>
  <Paragraphs>119</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Aptos</vt:lpstr>
      <vt:lpstr>Comic Sans MS</vt:lpstr>
      <vt:lpstr>Arial</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100</cp:revision>
  <dcterms:created xsi:type="dcterms:W3CDTF">2026-07-11T14:17:46Z</dcterms:created>
  <dcterms:modified xsi:type="dcterms:W3CDTF">2026-07-13T10:21:53Z</dcterms:modified>
</cp:coreProperties>
</file>