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269" r:id="rId2"/>
    <p:sldId id="265" r:id="rId3"/>
    <p:sldId id="270" r:id="rId4"/>
    <p:sldId id="271" r:id="rId5"/>
    <p:sldId id="260" r:id="rId6"/>
    <p:sldId id="274" r:id="rId7"/>
    <p:sldId id="275" r:id="rId8"/>
    <p:sldId id="276" r:id="rId9"/>
    <p:sldId id="272" r:id="rId10"/>
    <p:sldId id="279" r:id="rId11"/>
    <p:sldId id="280" r:id="rId12"/>
    <p:sldId id="267" r:id="rId13"/>
    <p:sldId id="268"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746" autoAdjust="0"/>
  </p:normalViewPr>
  <p:slideViewPr>
    <p:cSldViewPr snapToGrid="0">
      <p:cViewPr varScale="1">
        <p:scale>
          <a:sx n="90" d="100"/>
          <a:sy n="90" d="100"/>
        </p:scale>
        <p:origin x="130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diagrams/_rels/data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 qsCatId="3D" csTypeId="urn:microsoft.com/office/officeart/2005/8/colors/colorful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es-ES" sz="2400" b="1" dirty="0">
              <a:solidFill>
                <a:schemeClr val="bg2">
                  <a:lumMod val="50000"/>
                </a:schemeClr>
              </a:solidFill>
            </a:rPr>
            <a:t>La resurrección de Jesús</a:t>
          </a:r>
          <a:endParaRPr lang="es-ES" sz="2400" dirty="0">
            <a:solidFill>
              <a:schemeClr val="bg2">
                <a:lumMod val="50000"/>
              </a:schemeClr>
            </a:solidFill>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lang="es-ES" sz="2000" b="1" dirty="0">
              <a:effectLst>
                <a:outerShdw blurRad="38100" dist="38100" dir="2700000" algn="tl">
                  <a:srgbClr val="000000">
                    <a:alpha val="43137"/>
                  </a:srgbClr>
                </a:outerShdw>
              </a:effectLst>
            </a:rPr>
            <a:t>¿Fue la resurrección un hecho </a:t>
          </a:r>
          <a:r>
            <a:rPr lang="es-ES" sz="2000" b="1">
              <a:effectLst>
                <a:outerShdw blurRad="38100" dist="38100" dir="2700000" algn="tl">
                  <a:srgbClr val="000000">
                    <a:alpha val="43137"/>
                  </a:srgbClr>
                </a:outerShdw>
              </a:effectLst>
            </a:rPr>
            <a:t>histórico?</a:t>
          </a:r>
          <a:br>
            <a:rPr lang="es-ES" sz="2000" b="1">
              <a:effectLst>
                <a:outerShdw blurRad="38100" dist="38100" dir="2700000" algn="tl">
                  <a:srgbClr val="000000">
                    <a:alpha val="43137"/>
                  </a:srgbClr>
                </a:outerShdw>
              </a:effectLst>
            </a:rPr>
          </a:br>
          <a:r>
            <a:rPr lang="es-ES" sz="2000" b="1">
              <a:effectLst>
                <a:outerShdw blurRad="38100" dist="38100" dir="2700000" algn="tl">
                  <a:srgbClr val="000000">
                    <a:alpha val="43137"/>
                  </a:srgbClr>
                </a:outerShdw>
              </a:effectLst>
            </a:rPr>
            <a:t>(1ª de Corintios 15:1-11)</a:t>
          </a:r>
          <a:endParaRPr lang="es-ES" sz="2000" dirty="0">
            <a:effectLst>
              <a:outerShdw blurRad="38100" dist="38100" dir="2700000" algn="tl">
                <a:srgbClr val="000000">
                  <a:alpha val="43137"/>
                </a:srgbClr>
              </a:outerShdw>
            </a:effectLst>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es-ES" sz="2400" b="1" dirty="0">
              <a:solidFill>
                <a:schemeClr val="accent3">
                  <a:lumMod val="50000"/>
                </a:schemeClr>
              </a:solidFill>
            </a:rPr>
            <a:t>Las consecuencias de la resurrección de Jesús</a:t>
          </a:r>
          <a:endParaRPr lang="es-ES" sz="2400" dirty="0">
            <a:solidFill>
              <a:schemeClr val="accent3">
                <a:lumMod val="50000"/>
              </a:schemeClr>
            </a:solidFill>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r>
            <a:rPr lang="es-ES" sz="2000" b="1" dirty="0">
              <a:effectLst>
                <a:outerShdw blurRad="38100" dist="38100" dir="2700000" algn="tl">
                  <a:srgbClr val="000000">
                    <a:alpha val="43137"/>
                  </a:srgbClr>
                </a:outerShdw>
              </a:effectLst>
            </a:rPr>
            <a:t>¿Y si Cristo no hubiese resucitado?</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(1ª de Corintios 15:12-19)</a:t>
          </a:r>
          <a:endParaRPr lang="es-ES" sz="200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r>
            <a:rPr lang="es-ES" sz="2000" b="1" dirty="0">
              <a:effectLst>
                <a:outerShdw blurRad="38100" dist="38100" dir="2700000" algn="tl">
                  <a:srgbClr val="000000">
                    <a:alpha val="43137"/>
                  </a:srgbClr>
                </a:outerShdw>
              </a:effectLst>
            </a:rPr>
            <a:t>¿Qué garantiza la resurrección?</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(1ª de Corintios 15:20-34)</a:t>
          </a:r>
          <a:endParaRPr lang="es-ES" sz="2000" dirty="0">
            <a:effectLst>
              <a:outerShdw blurRad="38100" dist="38100" dir="2700000" algn="tl">
                <a:srgbClr val="000000">
                  <a:alpha val="43137"/>
                </a:srgbClr>
              </a:outerShdw>
            </a:effectLst>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es-ES" sz="2400" b="1" dirty="0">
              <a:solidFill>
                <a:schemeClr val="accent5">
                  <a:lumMod val="50000"/>
                </a:schemeClr>
              </a:solidFill>
            </a:rPr>
            <a:t>Nuestra resurrección</a:t>
          </a:r>
          <a:endParaRPr lang="es-ES" sz="2400" dirty="0">
            <a:solidFill>
              <a:schemeClr val="accent5">
                <a:lumMod val="50000"/>
              </a:schemeClr>
            </a:solidFill>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lang="es-ES" sz="2000" b="1" dirty="0">
              <a:effectLst>
                <a:outerShdw blurRad="38100" dist="38100" dir="2700000" algn="tl">
                  <a:srgbClr val="000000">
                    <a:alpha val="43137"/>
                  </a:srgbClr>
                </a:outerShdw>
              </a:effectLst>
            </a:rPr>
            <a:t>¿Con qué cuerpo resucitaremos?</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(1ª de Corintios 15:35-49)</a:t>
          </a:r>
          <a:endParaRPr lang="es-ES" sz="2000" dirty="0">
            <a:effectLst>
              <a:outerShdw blurRad="38100" dist="38100" dir="2700000" algn="tl">
                <a:srgbClr val="000000">
                  <a:alpha val="43137"/>
                </a:srgbClr>
              </a:outerShdw>
            </a:effectLst>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r>
            <a:rPr lang="es-ES" sz="2000" b="1" dirty="0">
              <a:effectLst>
                <a:outerShdw blurRad="38100" dist="38100" dir="2700000" algn="tl">
                  <a:srgbClr val="000000">
                    <a:alpha val="43137"/>
                  </a:srgbClr>
                </a:outerShdw>
              </a:effectLst>
            </a:rPr>
            <a:t>¿Cuándo resucitaremos?</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(1ª de Corintios 15:50-58)</a:t>
          </a:r>
          <a:endParaRPr lang="es-ES" sz="2000" dirty="0">
            <a:effectLst>
              <a:outerShdw blurRad="38100" dist="38100" dir="2700000" algn="tl">
                <a:srgbClr val="000000">
                  <a:alpha val="43137"/>
                </a:srgbClr>
              </a:outerShdw>
            </a:effectLst>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1_3" csCatId="accent1" phldr="1"/>
      <dgm:spPr/>
      <dgm:t>
        <a:bodyPr/>
        <a:lstStyle/>
        <a:p>
          <a:endParaRPr lang="es-ES"/>
        </a:p>
      </dgm:t>
    </dgm:pt>
    <dgm:pt modelId="{833D643B-47AB-4B8D-949D-3423928DA03C}">
      <dgm:prSet phldrT="[Texto]" phldr="0" custT="1"/>
      <dgm:spPr/>
      <dgm:t>
        <a:bodyPr/>
        <a:lstStyle/>
        <a:p>
          <a:r>
            <a:rPr lang="es-ES" sz="2000" b="1">
              <a:effectLst>
                <a:outerShdw blurRad="38100" dist="38100" dir="2700000" algn="tl">
                  <a:srgbClr val="000000">
                    <a:alpha val="43137"/>
                  </a:srgbClr>
                </a:outerShdw>
              </a:effectLst>
            </a:rPr>
            <a:t>Se predica</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s-ES" sz="2000" b="1" dirty="0">
              <a:effectLst>
                <a:outerShdw blurRad="38100" dist="38100" dir="2700000" algn="tl">
                  <a:srgbClr val="000000">
                    <a:alpha val="43137"/>
                  </a:srgbClr>
                </a:outerShdw>
              </a:effectLst>
            </a:rPr>
            <a:t>Es recibido</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s-ES" sz="2000" b="1" dirty="0">
              <a:effectLst>
                <a:outerShdw blurRad="38100" dist="38100" dir="2700000" algn="tl">
                  <a:srgbClr val="000000">
                    <a:alpha val="43137"/>
                  </a:srgbClr>
                </a:outerShdw>
              </a:effectLst>
            </a:rPr>
            <a:t>Se persevera en él</a:t>
          </a: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256D21B8-8CD2-40C1-A844-5FF029E076F1}">
      <dgm:prSet phldrT="[Texto]" phldr="0" custT="1"/>
      <dgm:spPr/>
      <dgm:t>
        <a:bodyPr/>
        <a:lstStyle/>
        <a:p>
          <a:r>
            <a:rPr lang="es-ES" sz="2000" b="1">
              <a:solidFill>
                <a:schemeClr val="tx1"/>
              </a:solidFill>
            </a:rPr>
            <a:t>Se obtiene la salvación</a:t>
          </a:r>
          <a:endParaRPr lang="es-ES" sz="2000" b="1" dirty="0">
            <a:solidFill>
              <a:schemeClr val="tx1"/>
            </a:solidFill>
          </a:endParaRP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 qsCatId="3D" csTypeId="urn:microsoft.com/office/officeart/2005/8/colors/colorful4" csCatId="colorful" phldr="1"/>
      <dgm:spPr/>
      <dgm:t>
        <a:bodyPr/>
        <a:lstStyle/>
        <a:p>
          <a:endParaRPr lang="es-ES"/>
        </a:p>
      </dgm:t>
    </dgm:pt>
    <dgm:pt modelId="{833D643B-47AB-4B8D-949D-3423928DA03C}">
      <dgm:prSet phldrT="[Texto]" phldr="0" custT="1"/>
      <dgm:spPr/>
      <dgm:t>
        <a:bodyPr/>
        <a:lstStyle/>
        <a:p>
          <a:r>
            <a:rPr lang="es-ES" sz="2000" b="1" dirty="0">
              <a:solidFill>
                <a:schemeClr val="tx1"/>
              </a:solidFill>
              <a:effectLst/>
            </a:rPr>
            <a:t>Cristo murió por nuestros pecados</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s-ES" sz="2000" b="1" dirty="0">
              <a:solidFill>
                <a:schemeClr val="tx1"/>
              </a:solidFill>
              <a:effectLst/>
            </a:rPr>
            <a:t>Cristo fue sepultado</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s-ES" sz="2000" b="1">
              <a:effectLst>
                <a:outerShdw blurRad="38100" dist="38100" dir="2700000" algn="tl">
                  <a:srgbClr val="000000">
                    <a:alpha val="43137"/>
                  </a:srgbClr>
                </a:outerShdw>
              </a:effectLst>
            </a:rPr>
            <a:t>Cristo resucitó al tercer día</a:t>
          </a:r>
          <a:endParaRPr lang="es-ES" sz="20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1205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0_2" csCatId="mainScheme" phldr="1"/>
      <dgm:spPr/>
      <dgm:t>
        <a:bodyPr/>
        <a:lstStyle/>
        <a:p>
          <a:endParaRPr lang="es-ES"/>
        </a:p>
      </dgm:t>
    </dgm:pt>
    <dgm:pt modelId="{833D643B-47AB-4B8D-949D-3423928DA03C}">
      <dgm:prSet phldrT="[Texto]" phldr="0" custT="1"/>
      <dgm:spPr/>
      <dgm:t>
        <a:bodyPr/>
        <a:lstStyle/>
        <a:p>
          <a:r>
            <a:rPr lang="es-ES" sz="2000" b="1">
              <a:solidFill>
                <a:srgbClr val="6B00B4"/>
              </a:solidFill>
            </a:rPr>
            <a:t>Pedro y los doce</a:t>
          </a:r>
          <a:endParaRPr lang="es-ES" sz="2000" b="1" dirty="0">
            <a:solidFill>
              <a:srgbClr val="6B00B4"/>
            </a:solidFill>
          </a:endParaRP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lstStyle/>
        <a:p>
          <a:r>
            <a:rPr lang="es-ES" sz="2000" b="1">
              <a:solidFill>
                <a:srgbClr val="6B00B4"/>
              </a:solidFill>
            </a:rPr>
            <a:t>Más de 500 hermanos</a:t>
          </a:r>
          <a:endParaRPr lang="es-ES" sz="2000" b="1" dirty="0">
            <a:solidFill>
              <a:srgbClr val="6B00B4"/>
            </a:solidFill>
          </a:endParaRP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lstStyle/>
        <a:p>
          <a:r>
            <a:rPr lang="es-ES" sz="2000" b="1">
              <a:solidFill>
                <a:srgbClr val="6B00B4"/>
              </a:solidFill>
            </a:rPr>
            <a:t>Jacobo y los apóstoles</a:t>
          </a:r>
          <a:endParaRPr lang="es-ES" sz="2000" b="1" dirty="0">
            <a:solidFill>
              <a:srgbClr val="6B00B4"/>
            </a:solidFill>
          </a:endParaRP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lstStyle/>
        <a:p>
          <a:r>
            <a:rPr lang="es-ES" sz="2000" b="1">
              <a:solidFill>
                <a:srgbClr val="6B00B4"/>
              </a:solidFill>
            </a:rPr>
            <a:t>Pablo “el abortivo”</a:t>
          </a:r>
          <a:endParaRPr lang="es-ES" sz="2000" b="1" dirty="0">
            <a:solidFill>
              <a:srgbClr val="6B00B4"/>
            </a:solidFill>
          </a:endParaRP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 qsCatId="simple" csTypeId="urn:microsoft.com/office/officeart/2005/8/colors/colorful4"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lang="es-ES" sz="2000" b="1" dirty="0"/>
            <a:t>La predicación del evangelio es vana [vacía de sentido] (1Co. 15:14a)</a:t>
          </a:r>
          <a:endParaRPr lang="es-ES" sz="2000" dirty="0"/>
        </a:p>
      </dgm:t>
    </dgm:pt>
    <dgm:pt modelId="{C2CF507B-58D3-4F96-BB61-3A66161FBF52}" type="parTrans" cxnId="{511B9295-F690-4AAE-8561-1B93367E4B38}">
      <dgm:prSet/>
      <dgm:spPr/>
      <dgm:t>
        <a:bodyPr/>
        <a:lstStyle/>
        <a:p>
          <a:endParaRPr lang="es-ES" sz="2000"/>
        </a:p>
      </dgm:t>
    </dgm:pt>
    <dgm:pt modelId="{CF0F23FB-FD9D-4A42-BD9F-0E067A9C7C0C}" type="sibTrans" cxnId="{511B9295-F690-4AAE-8561-1B93367E4B38}">
      <dgm:prSet/>
      <dgm:spPr/>
      <dgm:t>
        <a:bodyPr/>
        <a:lstStyle/>
        <a:p>
          <a:endParaRPr lang="es-ES" sz="20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es-ES" sz="2000" b="1"/>
            <a:t>Nuestra fe es vana [vacía de sentido] (1Co. 15:14b) [inútil] (1Co. 15:17a)</a:t>
          </a:r>
          <a:endParaRPr lang="es-ES" sz="2000"/>
        </a:p>
      </dgm:t>
    </dgm:pt>
    <dgm:pt modelId="{C23FF42E-7E20-4788-9536-C5A26767983D}" type="parTrans" cxnId="{F153D20E-9F81-42D4-9958-A341DC351479}">
      <dgm:prSet/>
      <dgm:spPr/>
      <dgm:t>
        <a:bodyPr/>
        <a:lstStyle/>
        <a:p>
          <a:endParaRPr lang="es-ES" sz="2000"/>
        </a:p>
      </dgm:t>
    </dgm:pt>
    <dgm:pt modelId="{5DDFCD26-B6E0-464C-8B9A-24CD948E1128}" type="sibTrans" cxnId="{F153D20E-9F81-42D4-9958-A341DC351479}">
      <dgm:prSet/>
      <dgm:spPr/>
      <dgm:t>
        <a:bodyPr/>
        <a:lstStyle/>
        <a:p>
          <a:endParaRPr lang="es-ES" sz="20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lang="es-ES" sz="2000" b="1"/>
            <a:t>Somos falsos testigos (1Co. 15:15)</a:t>
          </a:r>
          <a:endParaRPr lang="es-ES" sz="2000"/>
        </a:p>
      </dgm:t>
    </dgm:pt>
    <dgm:pt modelId="{CCA2BF85-2613-4666-9E64-932E1DAE0DF5}" type="parTrans" cxnId="{B38A2687-5519-4CCF-98A4-AF47F8607761}">
      <dgm:prSet/>
      <dgm:spPr/>
      <dgm:t>
        <a:bodyPr/>
        <a:lstStyle/>
        <a:p>
          <a:endParaRPr lang="es-ES" sz="2000"/>
        </a:p>
      </dgm:t>
    </dgm:pt>
    <dgm:pt modelId="{C611B8DA-96CC-4486-961A-D5BE9A340D31}" type="sibTrans" cxnId="{B38A2687-5519-4CCF-98A4-AF47F8607761}">
      <dgm:prSet/>
      <dgm:spPr/>
      <dgm:t>
        <a:bodyPr/>
        <a:lstStyle/>
        <a:p>
          <a:endParaRPr lang="es-ES" sz="20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lang="es-ES" sz="2000" b="1"/>
            <a:t>Todavía estamos en nuestros pecados (1Co. 15:17b)</a:t>
          </a:r>
          <a:endParaRPr lang="es-ES" sz="2000"/>
        </a:p>
      </dgm:t>
    </dgm:pt>
    <dgm:pt modelId="{5AAC1731-7E91-436D-BD49-FF391E57CD92}" type="parTrans" cxnId="{8ED54520-0D11-45EB-8ED7-F2C0A49D627F}">
      <dgm:prSet/>
      <dgm:spPr/>
      <dgm:t>
        <a:bodyPr/>
        <a:lstStyle/>
        <a:p>
          <a:endParaRPr lang="es-ES" sz="2000"/>
        </a:p>
      </dgm:t>
    </dgm:pt>
    <dgm:pt modelId="{D2409AEF-A584-4DD7-818A-8BDF5AACB0BD}" type="sibTrans" cxnId="{8ED54520-0D11-45EB-8ED7-F2C0A49D627F}">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es-ES" sz="2000" b="1">
              <a:solidFill>
                <a:schemeClr val="bg1"/>
              </a:solidFill>
              <a:effectLst>
                <a:outerShdw blurRad="38100" dist="38100" dir="2700000" algn="tl">
                  <a:srgbClr val="000000">
                    <a:alpha val="43137"/>
                  </a:srgbClr>
                </a:outerShdw>
              </a:effectLst>
            </a:rPr>
            <a:t>Los que han muerto, ya no volverán a la vida (1Co. 15:18)</a:t>
          </a:r>
          <a:endParaRPr lang="es-ES" sz="2000">
            <a:solidFill>
              <a:schemeClr val="bg1"/>
            </a:solidFill>
            <a:effectLst>
              <a:outerShdw blurRad="38100" dist="38100" dir="2700000" algn="tl">
                <a:srgbClr val="000000">
                  <a:alpha val="43137"/>
                </a:srgbClr>
              </a:outerShdw>
            </a:effectLst>
          </a:endParaRPr>
        </a:p>
      </dgm:t>
    </dgm:pt>
    <dgm:pt modelId="{405B1542-091D-4BDA-8317-F8CB58DA9C09}" type="parTrans" cxnId="{3FC11F23-B037-4630-972F-5DD65A43C638}">
      <dgm:prSet/>
      <dgm:spPr/>
      <dgm:t>
        <a:bodyPr/>
        <a:lstStyle/>
        <a:p>
          <a:endParaRPr lang="es-ES" sz="2000"/>
        </a:p>
      </dgm:t>
    </dgm:pt>
    <dgm:pt modelId="{319CEF35-4D29-4A87-A484-E95BD1C38C23}" type="sibTrans" cxnId="{3FC11F23-B037-4630-972F-5DD65A43C638}">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 qsCatId="3D" csTypeId="urn:microsoft.com/office/officeart/2005/8/colors/accent0_1" csCatId="mainScheme" phldr="1"/>
      <dgm:spPr/>
      <dgm:t>
        <a:bodyPr/>
        <a:lstStyle/>
        <a:p>
          <a:endParaRPr lang="es-ES"/>
        </a:p>
      </dgm:t>
    </dgm:pt>
    <dgm:pt modelId="{E43E1EF8-035D-4E2C-8DDD-8C63DBBAE97A}">
      <dgm:prSet custT="1"/>
      <dgm:spPr/>
      <dgm:t>
        <a:bodyPr/>
        <a:lstStyle/>
        <a:p>
          <a:r>
            <a:rPr lang="es-ES" sz="1800" b="1" dirty="0"/>
            <a:t>1Co. 15:30-32</a:t>
          </a:r>
          <a:endParaRPr lang="es-ES" sz="1800" dirty="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es-ES" sz="1800" b="1" dirty="0"/>
            <a:t>1Co. 15:33-34</a:t>
          </a:r>
          <a:endParaRPr lang="es-ES" sz="180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r>
            <a:rPr lang="es-ES" sz="2000" b="1" dirty="0"/>
            <a:t>Vale la pena predicar el evangelio, aunque esto implique sufrimientos o peligros</a:t>
          </a:r>
          <a:endParaRPr lang="es-ES" sz="2000" dirty="0"/>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lang="es-ES" sz="2000" b="1" dirty="0"/>
            <a:t>Vale la pena vivir una vida coherente con los principios bíblicos</a:t>
          </a:r>
          <a:endParaRPr lang="es-ES" sz="2000" dirty="0"/>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 qsCatId="3D" csTypeId="urn:microsoft.com/office/officeart/2005/8/colors/colorful5"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es-ES" sz="2000" b="1" dirty="0">
              <a:effectLst>
                <a:outerShdw blurRad="38100" dist="38100" dir="2700000" algn="tl">
                  <a:srgbClr val="000000">
                    <a:alpha val="43137"/>
                  </a:srgbClr>
                </a:outerShdw>
              </a:effectLst>
            </a:rPr>
            <a:t>Cuerpos vegetales</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(1Co. 15:35-38)</a:t>
          </a: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es-ES" sz="2000" b="1" dirty="0"/>
            <a:t>Se siembra una semilla</a:t>
          </a:r>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Cuerpos físicos</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(1Co. 15:39)</a:t>
          </a: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es-ES" sz="2000" b="1" dirty="0"/>
            <a:t>Se cosecha un cereal</a:t>
          </a:r>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es-ES" sz="2000" b="1" dirty="0"/>
            <a:t>Cuerpo de hombres</a:t>
          </a:r>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es-ES" sz="2000" b="1" dirty="0"/>
            <a:t>Cuerpo de animales</a:t>
          </a:r>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es-ES" sz="2000" b="1" dirty="0"/>
            <a:t>Cuerpo de peces</a:t>
          </a:r>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es-ES" sz="2000" b="1" dirty="0"/>
            <a:t>Cuerpo de aves</a:t>
          </a:r>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es-ES" sz="2000" b="1" dirty="0">
              <a:effectLst>
                <a:outerShdw blurRad="38100" dist="38100" dir="2700000" algn="tl">
                  <a:srgbClr val="000000">
                    <a:alpha val="43137"/>
                  </a:srgbClr>
                </a:outerShdw>
              </a:effectLst>
            </a:rPr>
            <a:t>Cuerpos celestiales</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(1Co. 15:40-41)</a:t>
          </a: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es-ES" sz="2000" b="1"/>
            <a:t>La gloria del sol</a:t>
          </a:r>
          <a:endParaRPr lang="es-ES" sz="2000" b="1" dirty="0"/>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lang="es-ES" sz="2000" b="1"/>
            <a:t>La gloria de la luna</a:t>
          </a:r>
          <a:endParaRPr lang="es-ES" sz="2000" b="1" dirty="0"/>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es-ES" sz="2000" b="1" dirty="0"/>
            <a:t>La gloria de las estrellas</a:t>
          </a:r>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es-ES" sz="2000" b="1" dirty="0"/>
            <a:t>Cada uno, su gloria (brillo)</a:t>
          </a:r>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es-ES" sz="2000" b="1" dirty="0"/>
            <a:t>Dios da a cada vegetal el cuerpo que Él quiere</a:t>
          </a:r>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 qsCatId="3D" csTypeId="urn:microsoft.com/office/officeart/2005/8/colors/colorful5"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es-ES" sz="2800" b="1" dirty="0"/>
            <a:t>Cuerpo actual</a:t>
          </a:r>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Corrupto</a:t>
          </a: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es-ES" sz="2800" b="1" dirty="0"/>
            <a:t>Cuerpo resucitado</a:t>
          </a:r>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Incorrupto</a:t>
          </a: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Deshonroso</a:t>
          </a: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Glorioso</a:t>
          </a: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Débil</a:t>
          </a: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Poderoso</a:t>
          </a: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Animal</a:t>
          </a: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Espiritual</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s-ES" sz="2400" b="1" kern="1200" dirty="0">
              <a:solidFill>
                <a:schemeClr val="bg2">
                  <a:lumMod val="50000"/>
                </a:schemeClr>
              </a:solidFill>
            </a:rPr>
            <a:t>La resurrección de Jesús</a:t>
          </a:r>
          <a:endParaRPr lang="es-ES" sz="2400" kern="1200" dirty="0">
            <a:solidFill>
              <a:schemeClr val="bg2">
                <a:lumMod val="50000"/>
              </a:schemeClr>
            </a:solidFill>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¿Fue la resurrección un hecho </a:t>
          </a:r>
          <a:r>
            <a:rPr lang="es-ES" sz="2000" b="1" kern="1200">
              <a:effectLst>
                <a:outerShdw blurRad="38100" dist="38100" dir="2700000" algn="tl">
                  <a:srgbClr val="000000">
                    <a:alpha val="43137"/>
                  </a:srgbClr>
                </a:outerShdw>
              </a:effectLst>
            </a:rPr>
            <a:t>histórico?</a:t>
          </a:r>
          <a:br>
            <a:rPr lang="es-ES" sz="2000" b="1" kern="1200">
              <a:effectLst>
                <a:outerShdw blurRad="38100" dist="38100" dir="2700000" algn="tl">
                  <a:srgbClr val="000000">
                    <a:alpha val="43137"/>
                  </a:srgbClr>
                </a:outerShdw>
              </a:effectLst>
            </a:rPr>
          </a:br>
          <a:r>
            <a:rPr lang="es-ES" sz="2000" b="1" kern="1200">
              <a:effectLst>
                <a:outerShdw blurRad="38100" dist="38100" dir="2700000" algn="tl">
                  <a:srgbClr val="000000">
                    <a:alpha val="43137"/>
                  </a:srgbClr>
                </a:outerShdw>
              </a:effectLst>
            </a:rPr>
            <a:t>(1ª de Corintios 15:1-11)</a:t>
          </a:r>
          <a:endParaRPr lang="es-ES" sz="2000" kern="1200" dirty="0">
            <a:effectLst>
              <a:outerShdw blurRad="38100" dist="38100" dir="2700000" algn="tl">
                <a:srgbClr val="000000">
                  <a:alpha val="43137"/>
                </a:srgbClr>
              </a:outerShdw>
            </a:effectLst>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s-ES" sz="2400" b="1" kern="1200" dirty="0">
              <a:solidFill>
                <a:schemeClr val="accent3">
                  <a:lumMod val="50000"/>
                </a:schemeClr>
              </a:solidFill>
            </a:rPr>
            <a:t>Las consecuencias de la resurrección de Jesús</a:t>
          </a:r>
          <a:endParaRPr lang="es-ES" sz="2400" kern="1200" dirty="0">
            <a:solidFill>
              <a:schemeClr val="accent3">
                <a:lumMod val="50000"/>
              </a:schemeClr>
            </a:solidFill>
          </a:endParaRPr>
        </a:p>
      </dsp:txBody>
      <dsp:txXfrm>
        <a:off x="4005339" y="0"/>
        <a:ext cx="3724564" cy="927946"/>
      </dsp:txXfrm>
    </dsp:sp>
    <dsp:sp modelId="{32002B3D-B8F3-42C6-8DBF-A2D821CD7F5D}">
      <dsp:nvSpPr>
        <dsp:cNvPr id="0" name=""/>
        <dsp:cNvSpPr/>
      </dsp:nvSpPr>
      <dsp:spPr>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¿Y si Cristo no hubiese resucitado?</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(1ª de Corintios 15:12-19)</a:t>
          </a:r>
          <a:endParaRPr lang="es-ES" sz="2000" kern="1200" dirty="0">
            <a:effectLst>
              <a:outerShdw blurRad="38100" dist="38100" dir="2700000" algn="tl">
                <a:srgbClr val="000000">
                  <a:alpha val="43137"/>
                </a:srgbClr>
              </a:outerShdw>
            </a:effectLst>
          </a:endParaRPr>
        </a:p>
      </dsp:txBody>
      <dsp:txXfrm>
        <a:off x="4136049" y="956168"/>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¿Qué garantiza la resurrección?</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(1ª de Corintios 15:20-34)</a:t>
          </a:r>
          <a:endParaRPr lang="es-ES" sz="2000" kern="1200" dirty="0">
            <a:effectLst>
              <a:outerShdw blurRad="38100" dist="38100" dir="2700000" algn="tl">
                <a:srgbClr val="000000">
                  <a:alpha val="43137"/>
                </a:srgbClr>
              </a:outerShdw>
            </a:effectLst>
          </a:endParaRPr>
        </a:p>
      </dsp:txBody>
      <dsp:txXfrm>
        <a:off x="4136049" y="2032277"/>
        <a:ext cx="3463144" cy="877996"/>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s-ES" sz="2400" b="1" kern="1200" dirty="0">
              <a:solidFill>
                <a:schemeClr val="accent5">
                  <a:lumMod val="50000"/>
                </a:schemeClr>
              </a:solidFill>
            </a:rPr>
            <a:t>Nuestra resurrección</a:t>
          </a:r>
          <a:endParaRPr lang="es-ES" sz="2400" kern="1200" dirty="0">
            <a:solidFill>
              <a:schemeClr val="accent5">
                <a:lumMod val="50000"/>
              </a:schemeClr>
            </a:solidFill>
          </a:endParaRP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¿Con qué cuerpo resucitaremos?</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(1ª de Corintios 15:35-49)</a:t>
          </a:r>
          <a:endParaRPr lang="es-ES" sz="2000" kern="1200" dirty="0">
            <a:effectLst>
              <a:outerShdw blurRad="38100" dist="38100" dir="2700000" algn="tl">
                <a:srgbClr val="000000">
                  <a:alpha val="43137"/>
                </a:srgbClr>
              </a:outerShdw>
            </a:effectLst>
          </a:endParaRP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¿Cuándo resucitaremos?</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(1ª de Corintios 15:50-58)</a:t>
          </a:r>
          <a:endParaRPr lang="es-ES" sz="2000" kern="1200" dirty="0">
            <a:effectLst>
              <a:outerShdw blurRad="38100" dist="38100" dir="2700000" algn="tl">
                <a:srgbClr val="000000">
                  <a:alpha val="43137"/>
                </a:srgbClr>
              </a:outerShdw>
            </a:effectLst>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Se predica</a:t>
          </a: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Es recibido</a:t>
          </a: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Se persevera en él</a:t>
          </a: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rPr>
            <a:t>Se obtiene la salvación</a:t>
          </a:r>
          <a:endParaRPr lang="es-ES" sz="2000" b="1" kern="1200" dirty="0">
            <a:solidFill>
              <a:schemeClr val="tx1"/>
            </a:solidFill>
          </a:endParaRPr>
        </a:p>
      </dsp:txBody>
      <dsp:txXfrm>
        <a:off x="6837519" y="17684"/>
        <a:ext cx="1692628"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212" y="0"/>
          <a:ext cx="2700005"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effectLst/>
            </a:rPr>
            <a:t>Cristo murió por nuestros pecados</a:t>
          </a:r>
        </a:p>
      </dsp:txBody>
      <dsp:txXfrm>
        <a:off x="22896" y="17684"/>
        <a:ext cx="2664637" cy="568398"/>
      </dsp:txXfrm>
    </dsp:sp>
    <dsp:sp modelId="{AF37FF43-353A-4927-B701-7D3665336D78}">
      <dsp:nvSpPr>
        <dsp:cNvPr id="0" name=""/>
        <dsp:cNvSpPr/>
      </dsp:nvSpPr>
      <dsp:spPr>
        <a:xfrm>
          <a:off x="2905285" y="53799"/>
          <a:ext cx="424142" cy="49616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905285" y="153032"/>
        <a:ext cx="296899" cy="297700"/>
      </dsp:txXfrm>
    </dsp:sp>
    <dsp:sp modelId="{EAD085D7-2CFB-403A-908B-420116A5AECF}">
      <dsp:nvSpPr>
        <dsp:cNvPr id="0" name=""/>
        <dsp:cNvSpPr/>
      </dsp:nvSpPr>
      <dsp:spPr>
        <a:xfrm>
          <a:off x="3505486" y="0"/>
          <a:ext cx="2000671"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effectLst/>
            </a:rPr>
            <a:t>Cristo fue sepultado</a:t>
          </a:r>
        </a:p>
      </dsp:txBody>
      <dsp:txXfrm>
        <a:off x="3523170" y="17684"/>
        <a:ext cx="1965303" cy="568398"/>
      </dsp:txXfrm>
    </dsp:sp>
    <dsp:sp modelId="{C5E937D9-F6F8-4C40-A5FD-52900AF2D166}">
      <dsp:nvSpPr>
        <dsp:cNvPr id="0" name=""/>
        <dsp:cNvSpPr/>
      </dsp:nvSpPr>
      <dsp:spPr>
        <a:xfrm>
          <a:off x="5706225" y="53799"/>
          <a:ext cx="424142" cy="496166"/>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706225" y="153032"/>
        <a:ext cx="296899" cy="297700"/>
      </dsp:txXfrm>
    </dsp:sp>
    <dsp:sp modelId="{513371BA-BC18-4303-A20F-DD0852FD91EA}">
      <dsp:nvSpPr>
        <dsp:cNvPr id="0" name=""/>
        <dsp:cNvSpPr/>
      </dsp:nvSpPr>
      <dsp:spPr>
        <a:xfrm>
          <a:off x="6306426" y="0"/>
          <a:ext cx="2241812"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Cristo resucitó al tercer día</a:t>
          </a:r>
          <a:endParaRPr lang="es-ES" sz="2000" b="1" kern="1200" dirty="0">
            <a:effectLst>
              <a:outerShdw blurRad="38100" dist="38100" dir="2700000" algn="tl">
                <a:srgbClr val="000000">
                  <a:alpha val="43137"/>
                </a:srgbClr>
              </a:outerShdw>
            </a:effectLst>
          </a:endParaRPr>
        </a:p>
      </dsp:txBody>
      <dsp:txXfrm>
        <a:off x="6324110" y="17684"/>
        <a:ext cx="2206444"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solidFill>
                <a:srgbClr val="6B00B4"/>
              </a:solidFill>
            </a:rPr>
            <a:t>Pedro y los doce</a:t>
          </a:r>
          <a:endParaRPr lang="es-ES" sz="2000" b="1" kern="1200" dirty="0">
            <a:solidFill>
              <a:srgbClr val="6B00B4"/>
            </a:solidFill>
          </a:endParaRP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solidFill>
                <a:srgbClr val="6B00B4"/>
              </a:solidFill>
            </a:rPr>
            <a:t>Más de 500 hermanos</a:t>
          </a:r>
          <a:endParaRPr lang="es-ES" sz="2000" b="1" kern="1200" dirty="0">
            <a:solidFill>
              <a:srgbClr val="6B00B4"/>
            </a:solidFill>
          </a:endParaRP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solidFill>
                <a:srgbClr val="6B00B4"/>
              </a:solidFill>
            </a:rPr>
            <a:t>Jacobo y los apóstoles</a:t>
          </a:r>
          <a:endParaRPr lang="es-ES" sz="2000" b="1" kern="1200" dirty="0">
            <a:solidFill>
              <a:srgbClr val="6B00B4"/>
            </a:solidFill>
          </a:endParaRP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solidFill>
                <a:srgbClr val="6B00B4"/>
              </a:solidFill>
            </a:rPr>
            <a:t>Pablo “el abortivo”</a:t>
          </a:r>
          <a:endParaRPr lang="es-ES" sz="2000" b="1" kern="1200" dirty="0">
            <a:solidFill>
              <a:srgbClr val="6B00B4"/>
            </a:solidFill>
          </a:endParaRPr>
        </a:p>
      </dsp:txBody>
      <dsp:txXfrm>
        <a:off x="6837519" y="17684"/>
        <a:ext cx="1692628"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t>La predicación del evangelio es vana [vacía de sentido] (1Co. 15:14a)</a:t>
          </a:r>
          <a:endParaRPr lang="es-ES" sz="2000" kern="1200" dirty="0"/>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13133"/>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t>Nuestra fe es vana [vacía de sentido] (1Co. 15:14b) [inútil] (1Co. 15:17a)</a:t>
          </a:r>
          <a:endParaRPr lang="es-ES" sz="2000" kern="1200"/>
        </a:p>
      </dsp:txBody>
      <dsp:txXfrm>
        <a:off x="978543" y="313133"/>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t>Somos falsos testigos (1Co. 15:15)</a:t>
          </a:r>
          <a:endParaRPr lang="es-ES" sz="2000" kern="1200"/>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t>Todavía estamos en nuestros pecados (1Co. 15:17b)</a:t>
          </a:r>
          <a:endParaRPr lang="es-ES" sz="2000" kern="1200"/>
        </a:p>
      </dsp:txBody>
      <dsp:txXfrm>
        <a:off x="978543" y="939401"/>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bg1"/>
              </a:solidFill>
              <a:effectLst>
                <a:outerShdw blurRad="38100" dist="38100" dir="2700000" algn="tl">
                  <a:srgbClr val="000000">
                    <a:alpha val="43137"/>
                  </a:srgbClr>
                </a:outerShdw>
              </a:effectLst>
            </a:rPr>
            <a:t>Los que han muerto, ya no volverán a la vida (1Co. 15:18)</a:t>
          </a:r>
          <a:endParaRPr lang="es-ES" sz="2000" kern="1200">
            <a:solidFill>
              <a:schemeClr val="bg1"/>
            </a:solidFill>
            <a:effectLst>
              <a:outerShdw blurRad="38100" dist="38100" dir="2700000" algn="tl">
                <a:srgbClr val="000000">
                  <a:alpha val="43137"/>
                </a:srgbClr>
              </a:outerShdw>
            </a:effectLst>
          </a:endParaRPr>
        </a:p>
      </dsp:txBody>
      <dsp:txXfrm>
        <a:off x="978543"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1"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47"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26" y="892"/>
          <a:ext cx="2204564" cy="1543278"/>
        </a:xfrm>
        <a:prstGeom prst="rect">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7327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82880" tIns="68580" rIns="182880" bIns="68580" numCol="1" spcCol="1270" anchor="ctr" anchorCtr="0">
          <a:noAutofit/>
        </a:bodyPr>
        <a:lstStyle/>
        <a:p>
          <a:pPr marL="0" lvl="0" indent="0" algn="l" defTabSz="800100">
            <a:lnSpc>
              <a:spcPct val="90000"/>
            </a:lnSpc>
            <a:spcBef>
              <a:spcPct val="0"/>
            </a:spcBef>
            <a:spcAft>
              <a:spcPct val="35000"/>
            </a:spcAft>
            <a:buNone/>
          </a:pPr>
          <a:r>
            <a:rPr lang="es-ES" sz="1800" b="1" kern="1200" dirty="0"/>
            <a:t>1Co. 15:30-32</a:t>
          </a:r>
          <a:endParaRPr lang="es-ES" sz="1800" kern="1200" dirty="0"/>
        </a:p>
      </dsp:txBody>
      <dsp:txXfrm>
        <a:off x="673277" y="1556529"/>
        <a:ext cx="2114930" cy="193663"/>
      </dsp:txXfrm>
    </dsp:sp>
    <dsp:sp modelId="{6A701035-EFDB-4B6C-B7A0-DE80378EE925}">
      <dsp:nvSpPr>
        <dsp:cNvPr id="0" name=""/>
        <dsp:cNvSpPr/>
      </dsp:nvSpPr>
      <dsp:spPr>
        <a:xfrm>
          <a:off x="2989037"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s-ES" sz="2000" b="1" kern="1200" dirty="0"/>
            <a:t>Vale la pena predicar el evangelio, aunque esto implique sufrimientos o peligros</a:t>
          </a:r>
          <a:endParaRPr lang="es-ES" sz="2000" kern="1200" dirty="0"/>
        </a:p>
      </dsp:txBody>
      <dsp:txXfrm>
        <a:off x="2989037" y="185191"/>
        <a:ext cx="265913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32270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82880" tIns="68580" rIns="182880" bIns="68580" numCol="1" spcCol="1270" anchor="ctr" anchorCtr="0">
          <a:noAutofit/>
        </a:bodyPr>
        <a:lstStyle/>
        <a:p>
          <a:pPr marL="0" lvl="0" indent="0" algn="l" defTabSz="800100">
            <a:lnSpc>
              <a:spcPct val="90000"/>
            </a:lnSpc>
            <a:spcBef>
              <a:spcPct val="0"/>
            </a:spcBef>
            <a:spcAft>
              <a:spcPct val="35000"/>
            </a:spcAft>
            <a:buNone/>
          </a:pPr>
          <a:r>
            <a:rPr lang="es-ES" sz="1800" b="1" kern="1200" dirty="0"/>
            <a:t>1Co. 15:33-34</a:t>
          </a:r>
          <a:endParaRPr lang="es-ES" sz="1800" kern="1200" dirty="0"/>
        </a:p>
      </dsp:txBody>
      <dsp:txXfrm>
        <a:off x="6322707" y="1556529"/>
        <a:ext cx="2114930" cy="193663"/>
      </dsp:txXfrm>
    </dsp:sp>
    <dsp:sp modelId="{33F95000-01A7-40D4-B95E-9A5C63CA5C7F}">
      <dsp:nvSpPr>
        <dsp:cNvPr id="0" name=""/>
        <dsp:cNvSpPr/>
      </dsp:nvSpPr>
      <dsp:spPr>
        <a:xfrm>
          <a:off x="8641943" y="196383"/>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s-ES" sz="2000" b="1" kern="1200" dirty="0"/>
            <a:t>Vale la pena vivir una vida coherente con los principios bíblicos</a:t>
          </a:r>
          <a:endParaRPr lang="es-ES" sz="2000" kern="1200" dirty="0"/>
        </a:p>
      </dsp:txBody>
      <dsp:txXfrm>
        <a:off x="8641943" y="196383"/>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Cuerpos vegetales</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(1Co. 15:35-38)</a:t>
          </a: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Se siembra una semilla</a:t>
          </a:r>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Se cosecha un cereal</a:t>
          </a:r>
        </a:p>
      </dsp:txBody>
      <dsp:txXfrm>
        <a:off x="1224438" y="2089080"/>
        <a:ext cx="1626436" cy="776610"/>
      </dsp:txXfrm>
    </dsp:sp>
    <dsp:sp modelId="{6DB5249E-54A5-4E4D-B91C-22C0EA6AC01F}">
      <dsp:nvSpPr>
        <dsp:cNvPr id="0" name=""/>
        <dsp:cNvSpPr/>
      </dsp:nvSpPr>
      <dsp:spPr>
        <a:xfrm>
          <a:off x="960741" y="827520"/>
          <a:ext cx="239535" cy="3039827"/>
        </a:xfrm>
        <a:custGeom>
          <a:avLst/>
          <a:gdLst/>
          <a:ahLst/>
          <a:cxnLst/>
          <a:rect l="0" t="0" r="0" b="0"/>
          <a:pathLst>
            <a:path>
              <a:moveTo>
                <a:pt x="0" y="0"/>
              </a:moveTo>
              <a:lnTo>
                <a:pt x="0" y="3039827"/>
              </a:lnTo>
              <a:lnTo>
                <a:pt x="239535"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Dios da a cada vegetal el cuerpo que Él quiere</a:t>
          </a:r>
        </a:p>
      </dsp:txBody>
      <dsp:txXfrm>
        <a:off x="1245456" y="3141264"/>
        <a:ext cx="1584400" cy="1452167"/>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Cuerpos físicos</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(1Co. 15:39)</a:t>
          </a: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Cuerpo de hombres</a:t>
          </a:r>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Cuerpo de animales</a:t>
          </a:r>
        </a:p>
      </dsp:txBody>
      <dsp:txXfrm>
        <a:off x="5091501" y="2089080"/>
        <a:ext cx="1676301" cy="776610"/>
      </dsp:txXfrm>
    </dsp:sp>
    <dsp:sp modelId="{CD59F1B2-2183-4DE4-9A54-E6B7F784E8AF}">
      <dsp:nvSpPr>
        <dsp:cNvPr id="0" name=""/>
        <dsp:cNvSpPr/>
      </dsp:nvSpPr>
      <dsp:spPr>
        <a:xfrm>
          <a:off x="4827844"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Cuerpo de peces</a:t>
          </a:r>
        </a:p>
      </dsp:txBody>
      <dsp:txXfrm>
        <a:off x="5091501" y="3120246"/>
        <a:ext cx="1676301" cy="776610"/>
      </dsp:txXfrm>
    </dsp:sp>
    <dsp:sp modelId="{3AE0B4EB-2648-4B42-9DFA-C5C6651BDD41}">
      <dsp:nvSpPr>
        <dsp:cNvPr id="0" name=""/>
        <dsp:cNvSpPr/>
      </dsp:nvSpPr>
      <dsp:spPr>
        <a:xfrm>
          <a:off x="4827844"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Cuerpo de aves</a:t>
          </a:r>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Cuerpos celestiales</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(1Co. 15:40-41)</a:t>
          </a: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La gloria del sol</a:t>
          </a:r>
          <a:endParaRPr lang="es-ES" sz="2000" b="1" kern="1200" dirty="0"/>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La gloria de la luna</a:t>
          </a:r>
          <a:endParaRPr lang="es-ES" sz="2000" b="1" kern="1200" dirty="0"/>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La gloria de las estrellas</a:t>
          </a:r>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Cada uno, su gloria (brillo)</a:t>
          </a:r>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dirty="0"/>
            <a:t>Cuerpo actual</a:t>
          </a:r>
        </a:p>
      </dsp:txBody>
      <dsp:txXfrm>
        <a:off x="2518" y="0"/>
        <a:ext cx="2422938" cy="1379235"/>
      </dsp:txXfrm>
    </dsp:sp>
    <dsp:sp modelId="{829428FA-0168-4BE1-91D8-98EE20CB193A}">
      <dsp:nvSpPr>
        <dsp:cNvPr id="0" name=""/>
        <dsp:cNvSpPr/>
      </dsp:nvSpPr>
      <dsp:spPr>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Corrupto</a:t>
          </a:r>
        </a:p>
      </dsp:txBody>
      <dsp:txXfrm>
        <a:off x="264428" y="1398963"/>
        <a:ext cx="1899118" cy="630518"/>
      </dsp:txXfrm>
    </dsp:sp>
    <dsp:sp modelId="{4302F1F3-C342-43C6-A03C-A44F8F701A59}">
      <dsp:nvSpPr>
        <dsp:cNvPr id="0" name=""/>
        <dsp:cNvSpPr/>
      </dsp:nvSpPr>
      <dsp:spPr>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Deshonroso</a:t>
          </a:r>
        </a:p>
      </dsp:txBody>
      <dsp:txXfrm>
        <a:off x="264428" y="2171752"/>
        <a:ext cx="1899118" cy="630518"/>
      </dsp:txXfrm>
    </dsp:sp>
    <dsp:sp modelId="{DDBC0427-2071-4B31-AC7E-375317C7AD2B}">
      <dsp:nvSpPr>
        <dsp:cNvPr id="0" name=""/>
        <dsp:cNvSpPr/>
      </dsp:nvSpPr>
      <dsp:spPr>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Débil</a:t>
          </a:r>
        </a:p>
      </dsp:txBody>
      <dsp:txXfrm>
        <a:off x="264428" y="2944541"/>
        <a:ext cx="1899118" cy="630518"/>
      </dsp:txXfrm>
    </dsp:sp>
    <dsp:sp modelId="{A105ADEC-5198-496D-85FE-C3796490967F}">
      <dsp:nvSpPr>
        <dsp:cNvPr id="0" name=""/>
        <dsp:cNvSpPr/>
      </dsp:nvSpPr>
      <dsp:spPr>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Animal</a:t>
          </a:r>
        </a:p>
      </dsp:txBody>
      <dsp:txXfrm>
        <a:off x="264428" y="3717330"/>
        <a:ext cx="1899118" cy="630518"/>
      </dsp:txXfrm>
    </dsp:sp>
    <dsp:sp modelId="{1D9E9CF8-09BD-46E5-93EB-E5FFC136B29B}">
      <dsp:nvSpPr>
        <dsp:cNvPr id="0" name=""/>
        <dsp:cNvSpPr/>
      </dsp:nvSpPr>
      <dsp:spPr>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dirty="0"/>
            <a:t>Cuerpo resucitado</a:t>
          </a:r>
        </a:p>
      </dsp:txBody>
      <dsp:txXfrm>
        <a:off x="2607177" y="0"/>
        <a:ext cx="2422938" cy="1379235"/>
      </dsp:txXfrm>
    </dsp:sp>
    <dsp:sp modelId="{CDB37930-4014-41A8-870F-C464F652B623}">
      <dsp:nvSpPr>
        <dsp:cNvPr id="0" name=""/>
        <dsp:cNvSpPr/>
      </dsp:nvSpPr>
      <dsp:spPr>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Incorrupto</a:t>
          </a:r>
        </a:p>
      </dsp:txBody>
      <dsp:txXfrm>
        <a:off x="2869087" y="1398963"/>
        <a:ext cx="1899118" cy="630518"/>
      </dsp:txXfrm>
    </dsp:sp>
    <dsp:sp modelId="{194D72CE-67D1-4742-B9A6-0D1582C12846}">
      <dsp:nvSpPr>
        <dsp:cNvPr id="0" name=""/>
        <dsp:cNvSpPr/>
      </dsp:nvSpPr>
      <dsp:spPr>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Glorioso</a:t>
          </a:r>
        </a:p>
      </dsp:txBody>
      <dsp:txXfrm>
        <a:off x="2869087" y="2171752"/>
        <a:ext cx="1899118" cy="630518"/>
      </dsp:txXfrm>
    </dsp:sp>
    <dsp:sp modelId="{604ECA49-D243-4B3D-B636-80F24F632E80}">
      <dsp:nvSpPr>
        <dsp:cNvPr id="0" name=""/>
        <dsp:cNvSpPr/>
      </dsp:nvSpPr>
      <dsp:spPr>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Poderoso</a:t>
          </a:r>
        </a:p>
      </dsp:txBody>
      <dsp:txXfrm>
        <a:off x="2869087" y="2944541"/>
        <a:ext cx="1899118" cy="630518"/>
      </dsp:txXfrm>
    </dsp:sp>
    <dsp:sp modelId="{11F5C2FE-12DF-41B9-951E-FFDAAFD5D2AD}">
      <dsp:nvSpPr>
        <dsp:cNvPr id="0" name=""/>
        <dsp:cNvSpPr/>
      </dsp:nvSpPr>
      <dsp:spPr>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Espiritual</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20/07/2026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1Co. 15:14 - G2756 - </a:t>
            </a:r>
            <a:r>
              <a:rPr lang="el-GR" dirty="0"/>
              <a:t>κενός – </a:t>
            </a:r>
            <a:r>
              <a:rPr lang="es-ES" dirty="0" err="1"/>
              <a:t>kenós</a:t>
            </a:r>
            <a:endParaRPr lang="es-ES" dirty="0"/>
          </a:p>
          <a:p>
            <a:r>
              <a:rPr lang="es-ES" dirty="0"/>
              <a:t>Definición: </a:t>
            </a:r>
            <a:r>
              <a:rPr lang="es-ES" dirty="0" err="1"/>
              <a:t>vacío</a:t>
            </a:r>
            <a:r>
              <a:rPr lang="es-ES" dirty="0"/>
              <a:t> </a:t>
            </a:r>
            <a:r>
              <a:rPr lang="es-ES"/>
              <a:t>(literal </a:t>
            </a:r>
            <a:r>
              <a:rPr lang="es-ES" dirty="0"/>
              <a:t>o figuradamente)</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1Co. 15:17 - G3152 - μάτα</a:t>
            </a:r>
            <a:r>
              <a:rPr lang="es-ES" dirty="0" err="1"/>
              <a:t>ιος</a:t>
            </a:r>
            <a:r>
              <a:rPr lang="es-ES" dirty="0"/>
              <a:t> – </a:t>
            </a:r>
            <a:r>
              <a:rPr lang="es-ES" dirty="0" err="1"/>
              <a:t>mátaios</a:t>
            </a:r>
            <a:endParaRPr lang="es-ES" dirty="0"/>
          </a:p>
          <a:p>
            <a:r>
              <a:rPr lang="es-ES" dirty="0"/>
              <a:t>Definición: vacío, es decir (literalmente) inútil</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7</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8</a:t>
            </a:fld>
            <a:endParaRPr lang="es-ES"/>
          </a:p>
        </p:txBody>
      </p:sp>
    </p:spTree>
    <p:extLst>
      <p:ext uri="{BB962C8B-B14F-4D97-AF65-F5344CB8AC3E}">
        <p14:creationId xmlns:p14="http://schemas.microsoft.com/office/powerpoint/2010/main" val="358413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20/07/2026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20/07/2026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20/07/2026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20/07/2026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20/07/2026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20/07/2026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20/07/2026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20/07/2026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20/07/2026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20/07/2026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20/07/2026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20/07/2026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18" Type="http://schemas.openxmlformats.org/officeDocument/2006/relationships/image" Target="../media/image38.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image" Target="../media/image27.jpeg"/><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1.jpeg"/><Relationship Id="rId5" Type="http://schemas.openxmlformats.org/officeDocument/2006/relationships/diagramQuickStyle" Target="../diagrams/quickStyle7.xml"/><Relationship Id="rId15" Type="http://schemas.openxmlformats.org/officeDocument/2006/relationships/image" Target="../media/image35.jpeg"/><Relationship Id="rId10" Type="http://schemas.openxmlformats.org/officeDocument/2006/relationships/image" Target="../media/image30.jpeg"/><Relationship Id="rId4" Type="http://schemas.openxmlformats.org/officeDocument/2006/relationships/diagramLayout" Target="../diagrams/layout7.xml"/><Relationship Id="rId9" Type="http://schemas.openxmlformats.org/officeDocument/2006/relationships/image" Target="../media/image29.jpeg"/><Relationship Id="rId14" Type="http://schemas.openxmlformats.org/officeDocument/2006/relationships/image" Target="../media/image34.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0.png"/><Relationship Id="rId7" Type="http://schemas.openxmlformats.org/officeDocument/2006/relationships/diagramColors" Target="../diagrams/colors8.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2.jpeg"/><Relationship Id="rId4" Type="http://schemas.openxmlformats.org/officeDocument/2006/relationships/diagramData" Target="../diagrams/data8.xml"/><Relationship Id="rId9" Type="http://schemas.openxmlformats.org/officeDocument/2006/relationships/image" Target="../media/image41.jpg"/></Relationships>
</file>

<file path=ppt/slides/_rels/slide1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9.jpeg"/><Relationship Id="rId3" Type="http://schemas.openxmlformats.org/officeDocument/2006/relationships/diagramData" Target="../diagrams/data2.xml"/><Relationship Id="rId21" Type="http://schemas.openxmlformats.org/officeDocument/2006/relationships/image" Target="../media/image11.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8.jp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0.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19.jpeg"/><Relationship Id="rId5" Type="http://schemas.openxmlformats.org/officeDocument/2006/relationships/diagramLayout" Target="../diagrams/layout5.xml"/><Relationship Id="rId10" Type="http://schemas.openxmlformats.org/officeDocument/2006/relationships/image" Target="../media/image18.jpg"/><Relationship Id="rId4" Type="http://schemas.openxmlformats.org/officeDocument/2006/relationships/diagramData" Target="../diagrams/data5.xml"/><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0.jpeg"/><Relationship Id="rId7" Type="http://schemas.openxmlformats.org/officeDocument/2006/relationships/diagramQuickStyle" Target="../diagrams/quickStyle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24.png"/><Relationship Id="rId4" Type="http://schemas.openxmlformats.org/officeDocument/2006/relationships/image" Target="../media/image21.png"/><Relationship Id="rId9" Type="http://schemas.microsoft.com/office/2007/relationships/diagramDrawing" Target="../diagrams/drawing6.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207334" y="273776"/>
            <a:ext cx="11777332" cy="556357"/>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a:r>
              <a:rPr lang="es-ES" sz="4000" b="1" dirty="0">
                <a:ln/>
                <a:solidFill>
                  <a:schemeClr val="bg2"/>
                </a:solidFill>
              </a:rPr>
              <a:t>EL PODER DE LA RESURRECCIÓN DE CRISTO</a:t>
            </a:r>
          </a:p>
        </p:txBody>
      </p:sp>
      <p:sp>
        <p:nvSpPr>
          <p:cNvPr id="5" name="CuadroTexto 4">
            <a:extLst>
              <a:ext uri="{FF2B5EF4-FFF2-40B4-BE49-F238E27FC236}">
                <a16:creationId xmlns:a16="http://schemas.microsoft.com/office/drawing/2014/main" id="{95241F47-C3C1-A1E3-F2DA-E302E98D8B0C}"/>
              </a:ext>
            </a:extLst>
          </p:cNvPr>
          <p:cNvSpPr txBox="1"/>
          <p:nvPr/>
        </p:nvSpPr>
        <p:spPr>
          <a:xfrm>
            <a:off x="0" y="6519446"/>
            <a:ext cx="3702937" cy="338554"/>
          </a:xfrm>
          <a:prstGeom prst="rect">
            <a:avLst/>
          </a:prstGeom>
          <a:noFill/>
        </p:spPr>
        <p:txBody>
          <a:bodyPr wrap="none" rtlCol="0">
            <a:spAutoFit/>
          </a:bodyPr>
          <a:lstStyle/>
          <a:p>
            <a:r>
              <a:rPr lang="es-ES" sz="1600" b="1" dirty="0">
                <a:solidFill>
                  <a:srgbClr val="FAD5B0"/>
                </a:solidFill>
                <a:effectLst>
                  <a:outerShdw blurRad="38100" dist="38100" dir="2700000" algn="tl">
                    <a:srgbClr val="000000">
                      <a:alpha val="43137"/>
                    </a:srgbClr>
                  </a:outerShdw>
                </a:effectLst>
              </a:rPr>
              <a:t>Lección 8 para el 22 de agosto de 2026</a:t>
            </a:r>
          </a:p>
        </p:txBody>
      </p:sp>
    </p:spTree>
    <p:extLst>
      <p:ext uri="{BB962C8B-B14F-4D97-AF65-F5344CB8AC3E}">
        <p14:creationId xmlns:p14="http://schemas.microsoft.com/office/powerpoint/2010/main" val="8128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s-ES" sz="4400" b="1" dirty="0">
                <a:ln/>
                <a:solidFill>
                  <a:schemeClr val="accent4">
                    <a:lumMod val="75000"/>
                  </a:schemeClr>
                </a:solidFill>
              </a:rPr>
              <a:t>¿CON QUÉ CUERPO RESUCITAREMOS? </a:t>
            </a:r>
          </a:p>
        </p:txBody>
      </p:sp>
      <p:sp>
        <p:nvSpPr>
          <p:cNvPr id="5" name="CuadroTexto 4">
            <a:extLst>
              <a:ext uri="{FF2B5EF4-FFF2-40B4-BE49-F238E27FC236}">
                <a16:creationId xmlns:a16="http://schemas.microsoft.com/office/drawing/2014/main" id="{7BDB1A97-DBF6-D559-79CC-26A4EB2C0FBC}"/>
              </a:ext>
            </a:extLst>
          </p:cNvPr>
          <p:cNvSpPr txBox="1"/>
          <p:nvPr/>
        </p:nvSpPr>
        <p:spPr>
          <a:xfrm>
            <a:off x="166686" y="712291"/>
            <a:ext cx="11858625" cy="584775"/>
          </a:xfrm>
          <a:prstGeom prst="rect">
            <a:avLst/>
          </a:prstGeom>
          <a:noFill/>
        </p:spPr>
        <p:txBody>
          <a:bodyPr wrap="square">
            <a:spAutoFit/>
          </a:bodyPr>
          <a:lstStyle/>
          <a:p>
            <a:pPr algn="ctr"/>
            <a:r>
              <a:rPr lang="es-E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“Así también es la resurrección de los muertos. Se siembra en corrupción, resucitará en incorrupción” </a:t>
            </a:r>
            <a:r>
              <a:rPr lang="es-ES"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(1ª de Corintios 15:42)</a:t>
            </a: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4273867754"/>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00110"/>
          </a:xfrm>
          <a:prstGeom prst="rect">
            <a:avLst/>
          </a:prstGeom>
          <a:noFill/>
        </p:spPr>
        <p:txBody>
          <a:bodyPr wrap="square">
            <a:spAutoFit/>
          </a:bodyPr>
          <a:lstStyle/>
          <a:p>
            <a:pPr>
              <a:spcBef>
                <a:spcPts val="600"/>
              </a:spcBef>
            </a:pPr>
            <a:r>
              <a:rPr lang="es-ES" sz="2000" b="1" dirty="0"/>
              <a:t>Analogías sobre el cuerpo resucitado:</a:t>
            </a:r>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print">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214271" y="1399005"/>
            <a:ext cx="5058162" cy="681321"/>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¿Qué diferencia hay entre el cuerpo actual y el resucitado? (1Co. 15:42-44)</a:t>
            </a:r>
          </a:p>
        </p:txBody>
      </p:sp>
      <p:sp>
        <p:nvSpPr>
          <p:cNvPr id="8" name="CuadroTexto 7">
            <a:extLst>
              <a:ext uri="{FF2B5EF4-FFF2-40B4-BE49-F238E27FC236}">
                <a16:creationId xmlns:a16="http://schemas.microsoft.com/office/drawing/2014/main" id="{861097F4-36FA-8E15-D85C-B2E0B5647373}"/>
              </a:ext>
            </a:extLst>
          </p:cNvPr>
          <p:cNvSpPr txBox="1"/>
          <p:nvPr/>
        </p:nvSpPr>
        <p:spPr>
          <a:xfrm>
            <a:off x="5494613" y="5156583"/>
            <a:ext cx="6676121" cy="1631216"/>
          </a:xfrm>
          <a:prstGeom prst="rect">
            <a:avLst/>
          </a:prstGeom>
          <a:noFill/>
        </p:spPr>
        <p:txBody>
          <a:bodyPr wrap="square" rtlCol="0">
            <a:spAutoFit/>
          </a:bodyPr>
          <a:lstStyle/>
          <a:p>
            <a:pPr>
              <a:spcBef>
                <a:spcPts val="600"/>
              </a:spcBef>
            </a:pPr>
            <a:r>
              <a:rPr lang="es-ES" sz="2000" b="1" dirty="0"/>
              <a:t>Adán tuvo un cuerpo terrenal, el segundo Adán [Jesús] uno celestial. En la resurrección, nuestro cuerpo será transformado a la semejanza del cuerpo de Cristo, es decir, incorruptible, glorioso, poderoso, espiritual, celestial (1Co. 15:45-49).</a:t>
            </a:r>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1912897716"/>
              </p:ext>
            </p:extLst>
          </p:nvPr>
        </p:nvGraphicFramePr>
        <p:xfrm>
          <a:off x="227035" y="2122545"/>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s-ES" sz="4400" b="1" dirty="0">
                <a:ln/>
                <a:solidFill>
                  <a:schemeClr val="accent4">
                    <a:lumMod val="75000"/>
                  </a:schemeClr>
                </a:solidFill>
              </a:rPr>
              <a:t>¿CON QUÉ CUERPO RESUCITAREMOS? </a:t>
            </a:r>
          </a:p>
        </p:txBody>
      </p:sp>
      <p:sp>
        <p:nvSpPr>
          <p:cNvPr id="19" name="CuadroTexto 18">
            <a:extLst>
              <a:ext uri="{FF2B5EF4-FFF2-40B4-BE49-F238E27FC236}">
                <a16:creationId xmlns:a16="http://schemas.microsoft.com/office/drawing/2014/main" id="{E9961501-0E52-5A03-4DDA-B417BA69FAB3}"/>
              </a:ext>
            </a:extLst>
          </p:cNvPr>
          <p:cNvSpPr txBox="1"/>
          <p:nvPr/>
        </p:nvSpPr>
        <p:spPr>
          <a:xfrm>
            <a:off x="166686" y="712291"/>
            <a:ext cx="11858625" cy="584775"/>
          </a:xfrm>
          <a:prstGeom prst="rect">
            <a:avLst/>
          </a:prstGeom>
          <a:noFill/>
        </p:spPr>
        <p:txBody>
          <a:bodyPr wrap="square">
            <a:spAutoFit/>
          </a:bodyPr>
          <a:lstStyle/>
          <a:p>
            <a:pPr algn="ctr"/>
            <a:r>
              <a:rPr lang="es-E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“Así también es la resurrección de los muertos. Se siembra en corrupción, resucitará en incorrupción” </a:t>
            </a:r>
            <a:r>
              <a:rPr lang="es-ES" sz="1400"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(1ª de Corintios 15:42)</a:t>
            </a: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769441"/>
          </a:xfrm>
          <a:prstGeom prst="rect">
            <a:avLst/>
          </a:prstGeom>
          <a:noFill/>
        </p:spPr>
        <p:txBody>
          <a:bodyPr wrap="square">
            <a:spAutoFit/>
          </a:bodyPr>
          <a:lstStyle/>
          <a:p>
            <a:pPr algn="ctr"/>
            <a:r>
              <a:rPr lang="es-ES" sz="4400" b="1" spc="600" dirty="0">
                <a:ln w="6600">
                  <a:solidFill>
                    <a:schemeClr val="accent2"/>
                  </a:solidFill>
                  <a:prstDash val="solid"/>
                </a:ln>
                <a:solidFill>
                  <a:srgbClr val="FFFFFF"/>
                </a:solidFill>
                <a:effectLst>
                  <a:outerShdw dist="38100" dir="2700000" algn="tl" rotWithShape="0">
                    <a:schemeClr val="accent2"/>
                  </a:outerShdw>
                </a:effectLst>
              </a:rPr>
              <a:t>¿CUÁNDO RESUCITAREMOS? </a:t>
            </a: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584775"/>
          </a:xfrm>
          <a:prstGeom prst="rect">
            <a:avLst/>
          </a:prstGeom>
          <a:noFill/>
        </p:spPr>
        <p:txBody>
          <a:bodyPr wrap="square">
            <a:spAutoFit/>
          </a:bodyPr>
          <a:lstStyle/>
          <a:p>
            <a:pPr algn="ctr"/>
            <a:r>
              <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“He aquí, os digo un misterio: No todos dormiremos; pero todos seremos transformados” </a:t>
            </a:r>
            <a:r>
              <a:rPr lang="es-ES" sz="14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(1ª de Corintios 15:51)</a:t>
            </a:r>
            <a:endPar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403501"/>
            <a:ext cx="8179484" cy="1323439"/>
          </a:xfrm>
          <a:prstGeom prst="rect">
            <a:avLst/>
          </a:prstGeom>
          <a:noFill/>
        </p:spPr>
        <p:txBody>
          <a:bodyPr wrap="square" rtlCol="0">
            <a:spAutoFit/>
          </a:bodyPr>
          <a:lstStyle/>
          <a:p>
            <a:pPr>
              <a:spcBef>
                <a:spcPts val="600"/>
              </a:spcBef>
            </a:pPr>
            <a:r>
              <a:rPr lang="es-ES" sz="2000" b="1" dirty="0"/>
              <a:t>Antes de determinar el momento de la resurrección y lo que ocurrirá con nuestros cuerpos en ese momento, Pablo indica que “la carne y la sangre no pueden heredar el reino de Dios” (1Co. 15:50). ¿Significa esto que no tendremos un cuerpo físico tras la resurrección?</a:t>
            </a:r>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95693" y="1435400"/>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11413" y="4436472"/>
            <a:ext cx="7009620" cy="1015663"/>
          </a:xfrm>
          <a:prstGeom prst="rect">
            <a:avLst/>
          </a:prstGeom>
          <a:noFill/>
        </p:spPr>
        <p:txBody>
          <a:bodyPr wrap="square">
            <a:spAutoFit/>
          </a:bodyPr>
          <a:lstStyle/>
          <a:p>
            <a:pPr>
              <a:spcBef>
                <a:spcPts val="600"/>
              </a:spcBef>
            </a:pPr>
            <a:r>
              <a:rPr lang="es-ES" sz="2000" b="1" dirty="0"/>
              <a:t>En la Segunda Venida, el cuerpo que se ha corrompido se transformará en un cuerpo incorruptible, igual al cuerpo con el que Jesús resucitó (1Co. 15:51-55; </a:t>
            </a:r>
            <a:r>
              <a:rPr lang="es-ES" sz="2000" b="1" dirty="0" err="1"/>
              <a:t>Lc</a:t>
            </a:r>
            <a:r>
              <a:rPr lang="es-ES" sz="2000" b="1" dirty="0"/>
              <a:t>. 24:36-40).</a:t>
            </a:r>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726940"/>
            <a:ext cx="8179484"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La expresión “carne y sangre” siempre se usa como sinónimo de “persona” (Mt. 16:17; Gál. 1:16; Ef. 6:12; </a:t>
            </a:r>
            <a:r>
              <a:rPr kumimoji="0" lang="es-ES" sz="2000" b="1" i="0" u="none" strike="noStrike" kern="1200" cap="none" spc="0" normalizeH="0" baseline="0" noProof="0" dirty="0" err="1">
                <a:ln>
                  <a:noFill/>
                </a:ln>
                <a:solidFill>
                  <a:prstClr val="black"/>
                </a:solidFill>
                <a:effectLst/>
                <a:uLnTx/>
                <a:uFillTx/>
                <a:latin typeface="Aptos" panose="02110004020202020204"/>
                <a:ea typeface="+mn-ea"/>
                <a:cs typeface="+mn-cs"/>
              </a:rPr>
              <a:t>Heb</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2:14). Pablo está haciendo aquí un paralelismo: habitantes de la Tierra = corrupción; habitantes del Cielo = incorrupción. Aquí tenemos un cuerpo que se corrompe y que, por lo tanto, no lo podremos llevar al Cielo.</a:t>
            </a:r>
          </a:p>
        </p:txBody>
      </p:sp>
      <p:sp>
        <p:nvSpPr>
          <p:cNvPr id="9" name="CuadroTexto 8">
            <a:extLst>
              <a:ext uri="{FF2B5EF4-FFF2-40B4-BE49-F238E27FC236}">
                <a16:creationId xmlns:a16="http://schemas.microsoft.com/office/drawing/2014/main" id="{690C88CC-1110-BFE8-04B1-C2B0B7D2E8EF}"/>
              </a:ext>
            </a:extLst>
          </p:cNvPr>
          <p:cNvSpPr txBox="1"/>
          <p:nvPr/>
        </p:nvSpPr>
        <p:spPr>
          <a:xfrm>
            <a:off x="95693" y="5452135"/>
            <a:ext cx="700962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Para los que duermen en Jesús, la sensación será que ha pasado solo un instante. Hace un segundo sintieron el frío de la muerte, ahora ya están viendo a Jesús viniendo </a:t>
            </a:r>
            <a:b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(1Co. 15:52).</a:t>
            </a: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368595" y="1603882"/>
            <a:ext cx="11823405" cy="3416320"/>
          </a:xfrm>
          <a:prstGeom prst="rect">
            <a:avLst/>
          </a:prstGeom>
          <a:noFill/>
        </p:spPr>
        <p:txBody>
          <a:bodyPr wrap="square">
            <a:spAutoFit/>
          </a:bodyPr>
          <a:lstStyle/>
          <a:p>
            <a:pPr>
              <a:spcBef>
                <a:spcPts val="600"/>
              </a:spcBef>
            </a:pPr>
            <a:r>
              <a:rPr lang="es-ES" sz="2400" b="1" dirty="0">
                <a:latin typeface="Constantia" panose="02030602050306030303" pitchFamily="18" charset="0"/>
              </a:rPr>
              <a:t>“La resurrección de Jesús fue una muestra de la resurrección final de todos los que duermen con él. El cuerpo resucitado del Salvador, su semblante, el acento de su voz, eran familiares a sus seguidores. De la misma manera se levantarán los que duermen en Jesús. Conoceremos a nuestros amigos del mismo modo como los discípulos conocieron a Jesús. Pueden haber estado deformados, enfermos o desfigurados en esta vida mortal; no obstante, en su cuerpo resucitado y glorificado se conservará perfectamente su identidad individual y reconoceremos, en el rostro radiante con la luz reflejada del rostro de Jesús, los rasgos de los que amamos”</a:t>
            </a:r>
          </a:p>
        </p:txBody>
      </p:sp>
      <p:sp>
        <p:nvSpPr>
          <p:cNvPr id="4" name="CuadroTexto 3">
            <a:extLst>
              <a:ext uri="{FF2B5EF4-FFF2-40B4-BE49-F238E27FC236}">
                <a16:creationId xmlns:a16="http://schemas.microsoft.com/office/drawing/2014/main" id="{C7BBFF4E-79D5-24EF-B659-AB1135505160}"/>
              </a:ext>
            </a:extLst>
          </p:cNvPr>
          <p:cNvSpPr txBox="1"/>
          <p:nvPr/>
        </p:nvSpPr>
        <p:spPr>
          <a:xfrm>
            <a:off x="8060297" y="669852"/>
            <a:ext cx="4032899" cy="338554"/>
          </a:xfrm>
          <a:prstGeom prst="rect">
            <a:avLst/>
          </a:prstGeom>
          <a:noFill/>
        </p:spPr>
        <p:txBody>
          <a:bodyPr wrap="none" rtlCol="0">
            <a:spAutoFit/>
          </a:bodyPr>
          <a:lstStyle/>
          <a:p>
            <a:pPr algn="r"/>
            <a:r>
              <a:rPr lang="es-ES" sz="1600" b="1" dirty="0"/>
              <a:t>E. G. W. (La fe por la cual vivo, 23 de junio)</a:t>
            </a: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«Y si Cristo no resucitó, nuestra predicación es vana y la fe de ustedes también es vana. [...] Y si Cristo no resucitó, la fe de ustedes es vana y aún están en sus pecados» </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(1 Corintios 15:14, 17)</a:t>
            </a:r>
            <a:endPar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576604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3367312826"/>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105013"/>
            <a:ext cx="10015538" cy="1015663"/>
          </a:xfrm>
          <a:prstGeom prst="rect">
            <a:avLst/>
          </a:prstGeom>
          <a:noFill/>
        </p:spPr>
        <p:txBody>
          <a:bodyPr wrap="square" rtlCol="0">
            <a:spAutoFit/>
          </a:bodyPr>
          <a:lstStyle/>
          <a:p>
            <a:pPr>
              <a:spcBef>
                <a:spcPts val="600"/>
              </a:spcBef>
            </a:pPr>
            <a:r>
              <a:rPr lang="es-ES" sz="2000" b="1" dirty="0"/>
              <a:t>Según la filosofía griega –basada en las teorías platónicas– el cuerpo, esencialmente malo, es tan solo la cárcel de un alma inmortal. Con este pensamiento, ¿qué sentido tenía la resurrección del cuerpo para los griegos o los romanos?</a:t>
            </a:r>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76462" y="1120676"/>
            <a:ext cx="6893110" cy="1323439"/>
          </a:xfrm>
          <a:prstGeom prst="rect">
            <a:avLst/>
          </a:prstGeom>
          <a:noFill/>
        </p:spPr>
        <p:txBody>
          <a:bodyPr wrap="square">
            <a:spAutoFit/>
          </a:bodyPr>
          <a:lstStyle/>
          <a:p>
            <a:pPr>
              <a:spcBef>
                <a:spcPts val="600"/>
              </a:spcBef>
            </a:pPr>
            <a:r>
              <a:rPr lang="es-ES" sz="2000" b="1" dirty="0"/>
              <a:t>Por esta razón, un sector de la iglesia de Corinto rechazaba la existencia de la resurrección. Pablo aborda este problema en el capítulo quince de su primera carta a los corintios.</a:t>
            </a:r>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1" y="2444115"/>
            <a:ext cx="689310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No es un asunto baladí. La resurrección está íntimamente ligada a la salvación. Si no hay resurrección… ¿tiene sentido la predicación del evangelio?</a:t>
            </a: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528564"/>
            <a:ext cx="6140486" cy="4633576"/>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s-ES" sz="6000" b="1" dirty="0">
                <a:ln w="9525">
                  <a:solidFill>
                    <a:schemeClr val="bg1"/>
                  </a:solidFill>
                  <a:prstDash val="solid"/>
                </a:ln>
                <a:solidFill>
                  <a:srgbClr val="3D9D78"/>
                </a:solidFill>
                <a:effectLst>
                  <a:outerShdw blurRad="12700" dist="38100" dir="2700000" algn="tl" rotWithShape="0">
                    <a:schemeClr val="accent4"/>
                  </a:outerShdw>
                </a:effectLst>
              </a:rPr>
              <a:t>LA RESURRECCIÓN </a:t>
            </a:r>
            <a:r>
              <a:rPr lang="es-ES" sz="6000" b="1" dirty="0">
                <a:ln w="9525">
                  <a:solidFill>
                    <a:schemeClr val="bg1"/>
                  </a:solidFill>
                  <a:prstDash val="solid"/>
                </a:ln>
                <a:solidFill>
                  <a:srgbClr val="CC3C99"/>
                </a:solidFill>
                <a:effectLst>
                  <a:outerShdw blurRad="12700" dist="38100" dir="2700000" algn="tl" rotWithShape="0">
                    <a:schemeClr val="accent4"/>
                  </a:outerShdw>
                </a:effectLst>
              </a:rPr>
              <a:t>DE</a:t>
            </a:r>
            <a:br>
              <a:rPr lang="es-ES" sz="6000" b="1" dirty="0">
                <a:ln w="9525">
                  <a:solidFill>
                    <a:schemeClr val="bg1"/>
                  </a:solidFill>
                  <a:prstDash val="solid"/>
                </a:ln>
                <a:solidFill>
                  <a:srgbClr val="CC3C99"/>
                </a:solidFill>
                <a:effectLst>
                  <a:outerShdw blurRad="12700" dist="38100" dir="2700000" algn="tl" rotWithShape="0">
                    <a:schemeClr val="accent4"/>
                  </a:outerShdw>
                </a:effectLst>
              </a:rPr>
            </a:br>
            <a:r>
              <a:rPr lang="es-ES" sz="6000" b="1" dirty="0">
                <a:ln w="9525">
                  <a:solidFill>
                    <a:schemeClr val="bg1"/>
                  </a:solidFill>
                  <a:prstDash val="solid"/>
                </a:ln>
                <a:solidFill>
                  <a:srgbClr val="CC3C99"/>
                </a:solidFill>
                <a:effectLst>
                  <a:outerShdw blurRad="12700" dist="38100" dir="2700000" algn="tl" rotWithShape="0">
                    <a:schemeClr val="accent4"/>
                  </a:outerShdw>
                </a:effectLst>
              </a:rPr>
              <a:t>JESÚS</a:t>
            </a: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0"/>
            <a:ext cx="12191999"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es-ES"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¿FUE LA RESURRECCIÓN UN HECHO HISTÓRICO? </a:t>
            </a:r>
          </a:p>
        </p:txBody>
      </p:sp>
      <p:sp>
        <p:nvSpPr>
          <p:cNvPr id="5" name="CuadroTexto 4">
            <a:extLst>
              <a:ext uri="{FF2B5EF4-FFF2-40B4-BE49-F238E27FC236}">
                <a16:creationId xmlns:a16="http://schemas.microsoft.com/office/drawing/2014/main" id="{6053ACF8-9E2C-81C0-8C0D-C5DC02B09D78}"/>
              </a:ext>
            </a:extLst>
          </p:cNvPr>
          <p:cNvSpPr txBox="1"/>
          <p:nvPr/>
        </p:nvSpPr>
        <p:spPr>
          <a:xfrm>
            <a:off x="1" y="641410"/>
            <a:ext cx="12192000" cy="861774"/>
          </a:xfrm>
          <a:prstGeom prst="rect">
            <a:avLst/>
          </a:prstGeom>
          <a:noFill/>
        </p:spPr>
        <p:txBody>
          <a:bodyPr wrap="square">
            <a:spAutoFit/>
          </a:bodyPr>
          <a:lstStyle/>
          <a:p>
            <a:pPr algn="ctr"/>
            <a:r>
              <a:rPr lang="es-E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“Porque primeramente os he enseñado lo que asimismo recibí: Que Cristo murió por nuestros pecados, conforme a las Escrituras; y que fue sepultado, y que resucitó al tercer día, conforme a las Escrituras” </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(1ª de Corintios 15:3-4)</a:t>
            </a:r>
          </a:p>
        </p:txBody>
      </p:sp>
      <p:sp>
        <p:nvSpPr>
          <p:cNvPr id="6" name="CuadroTexto 5">
            <a:extLst>
              <a:ext uri="{FF2B5EF4-FFF2-40B4-BE49-F238E27FC236}">
                <a16:creationId xmlns:a16="http://schemas.microsoft.com/office/drawing/2014/main" id="{F4A97D85-3CB4-D723-C425-CB34890D573A}"/>
              </a:ext>
            </a:extLst>
          </p:cNvPr>
          <p:cNvSpPr txBox="1"/>
          <p:nvPr/>
        </p:nvSpPr>
        <p:spPr>
          <a:xfrm>
            <a:off x="228599" y="1609514"/>
            <a:ext cx="8734425" cy="707886"/>
          </a:xfrm>
          <a:prstGeom prst="rect">
            <a:avLst/>
          </a:prstGeom>
          <a:noFill/>
        </p:spPr>
        <p:txBody>
          <a:bodyPr wrap="square" rtlCol="0">
            <a:spAutoFit/>
          </a:bodyPr>
          <a:lstStyle/>
          <a:p>
            <a:pPr>
              <a:spcBef>
                <a:spcPts val="600"/>
              </a:spcBef>
            </a:pPr>
            <a:r>
              <a:rPr lang="es-ES" sz="2000" b="1" dirty="0"/>
              <a:t>Antes de abordar las dudas que los corintios tenían sobre la resurrección, Pablo les recuerda cómo actúa el evangelio (1Co. 15:1-2)</a:t>
            </a:r>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300248488"/>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228598" y="3007136"/>
            <a:ext cx="8734425" cy="400110"/>
          </a:xfrm>
          <a:prstGeom prst="rect">
            <a:avLst/>
          </a:prstGeom>
          <a:noFill/>
        </p:spPr>
        <p:txBody>
          <a:bodyPr wrap="square" rtlCol="0">
            <a:spAutoFit/>
          </a:bodyPr>
          <a:lstStyle/>
          <a:p>
            <a:pPr>
              <a:spcBef>
                <a:spcPts val="600"/>
              </a:spcBef>
            </a:pPr>
            <a:r>
              <a:rPr lang="es-ES" sz="2000" b="1" dirty="0"/>
              <a:t>¿Y en qué consiste el evangelio que se predica? (1Co. 15:3-4)</a:t>
            </a:r>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2947085760"/>
              </p:ext>
            </p:extLst>
          </p:nvPr>
        </p:nvGraphicFramePr>
        <p:xfrm>
          <a:off x="228598" y="3450231"/>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228598" y="4096982"/>
            <a:ext cx="8734425" cy="707886"/>
          </a:xfrm>
          <a:prstGeom prst="rect">
            <a:avLst/>
          </a:prstGeom>
          <a:noFill/>
        </p:spPr>
        <p:txBody>
          <a:bodyPr wrap="square" rtlCol="0">
            <a:spAutoFit/>
          </a:bodyPr>
          <a:lstStyle/>
          <a:p>
            <a:pPr>
              <a:spcBef>
                <a:spcPts val="600"/>
              </a:spcBef>
            </a:pPr>
            <a:r>
              <a:rPr lang="es-ES" sz="2000" b="1" dirty="0"/>
              <a:t>¿Y cómo sabemos que la resurrección fue un hecho histórico? ¿Quiénes vieron a Jesús resucitado? (1Co. 15:5-8)</a:t>
            </a:r>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1793531561"/>
              </p:ext>
            </p:extLst>
          </p:nvPr>
        </p:nvGraphicFramePr>
        <p:xfrm>
          <a:off x="228597" y="4847853"/>
          <a:ext cx="8553451"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228597" y="5494603"/>
            <a:ext cx="8553451" cy="1323439"/>
          </a:xfrm>
          <a:prstGeom prst="rect">
            <a:avLst/>
          </a:prstGeom>
          <a:noFill/>
        </p:spPr>
        <p:txBody>
          <a:bodyPr wrap="square" rtlCol="0">
            <a:spAutoFit/>
          </a:bodyPr>
          <a:lstStyle/>
          <a:p>
            <a:pPr>
              <a:spcBef>
                <a:spcPts val="600"/>
              </a:spcBef>
            </a:pPr>
            <a:r>
              <a:rPr lang="es-ES" sz="2000" b="1" dirty="0"/>
              <a:t>Pablo deja claro que el evangelio es la obra de Dios realizada “conforme a las Escrituras”. Es decir, es un plan predicho de antemano, en el cual la resurrección juega un papel fundamental. ¿Alguien tiene dudas? ¡Que pregunte a los testigos que aún estaban vivos en esos momentos!</a:t>
            </a:r>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print">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94175" y="190100"/>
            <a:ext cx="6476332" cy="5787738"/>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es-ES" noProof="0" dirty="0">
                <a:solidFill>
                  <a:srgbClr val="207A3E"/>
                </a:solidFill>
              </a:rPr>
              <a:t>LAS CONSECUENCIAS DE LA </a:t>
            </a:r>
            <a:r>
              <a:rPr lang="es-ES" noProof="0" dirty="0">
                <a:solidFill>
                  <a:srgbClr val="7030A0"/>
                </a:solidFill>
              </a:rPr>
              <a:t>RESURRECCIÓN DE JESÚS</a:t>
            </a: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0"/>
            <a:ext cx="10196623" cy="707886"/>
          </a:xfrm>
          <a:prstGeom prst="rect">
            <a:avLst/>
          </a:prstGeom>
          <a:noFill/>
        </p:spPr>
        <p:txBody>
          <a:bodyPr wrap="square">
            <a:spAutoFit/>
          </a:bodyPr>
          <a:lstStyle/>
          <a:p>
            <a:pPr algn="ct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¿Y SI CRISTO NO HUBIESE RESUCITADO? </a:t>
            </a:r>
          </a:p>
        </p:txBody>
      </p:sp>
      <p:sp>
        <p:nvSpPr>
          <p:cNvPr id="5" name="CuadroTexto 4">
            <a:extLst>
              <a:ext uri="{FF2B5EF4-FFF2-40B4-BE49-F238E27FC236}">
                <a16:creationId xmlns:a16="http://schemas.microsoft.com/office/drawing/2014/main" id="{2A1D170E-9940-87F9-6F58-F7AAC90623ED}"/>
              </a:ext>
            </a:extLst>
          </p:cNvPr>
          <p:cNvSpPr txBox="1"/>
          <p:nvPr/>
        </p:nvSpPr>
        <p:spPr>
          <a:xfrm>
            <a:off x="1329069" y="643622"/>
            <a:ext cx="7538484" cy="646331"/>
          </a:xfrm>
          <a:prstGeom prst="rect">
            <a:avLst/>
          </a:prstGeom>
          <a:noFill/>
        </p:spPr>
        <p:txBody>
          <a:bodyPr wrap="square">
            <a:spAutoFit/>
          </a:bodyPr>
          <a:lstStyle/>
          <a:p>
            <a:pPr algn="ct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“Y si Cristo no resucitó, vana es entonces nuestra predicación, vana es también vuestra fe” </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(1ª de Corintios 15:14)</a:t>
            </a:r>
            <a:endPar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350873" y="1413064"/>
            <a:ext cx="9824485" cy="1015663"/>
          </a:xfrm>
          <a:prstGeom prst="rect">
            <a:avLst/>
          </a:prstGeom>
          <a:noFill/>
        </p:spPr>
        <p:txBody>
          <a:bodyPr wrap="square" rtlCol="0">
            <a:spAutoFit/>
          </a:bodyPr>
          <a:lstStyle/>
          <a:p>
            <a:pPr>
              <a:spcBef>
                <a:spcPts val="600"/>
              </a:spcBef>
            </a:pPr>
            <a:r>
              <a:rPr lang="es-ES" sz="2000" b="1" dirty="0"/>
              <a:t>Negar la posibilidad de la resurrección genera una inconsistencia con la fe cristiana, ya que “si no hay resurrección de muertos, tampoco Cristo resucitó” (1Co. 15:12-13). Y si Jesús no resucitó…</a:t>
            </a:r>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3886372642"/>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303715" y="4534287"/>
            <a:ext cx="6861550" cy="1323439"/>
          </a:xfrm>
          <a:prstGeom prst="rect">
            <a:avLst/>
          </a:prstGeom>
          <a:noFill/>
        </p:spPr>
        <p:txBody>
          <a:bodyPr wrap="square" rtlCol="0">
            <a:spAutoFit/>
          </a:bodyPr>
          <a:lstStyle/>
          <a:p>
            <a:pPr>
              <a:spcBef>
                <a:spcPts val="600"/>
              </a:spcBef>
            </a:pPr>
            <a:r>
              <a:rPr lang="es-ES" sz="2000" b="1" dirty="0"/>
              <a:t>Sin la resurrección, Jesús es solo un hombre justo asesinado sin motivo, pero incapaz de salvar. “Pero lo cierto es que Cristo ha resucitado” (1Co. 15:20a </a:t>
            </a:r>
            <a:r>
              <a:rPr lang="es-ES" sz="1600" b="1" dirty="0" err="1"/>
              <a:t>DHHe</a:t>
            </a:r>
            <a:r>
              <a:rPr lang="es-ES" sz="2000" b="1" dirty="0"/>
              <a:t>). Tenemos un Salvador VIVO.</a:t>
            </a:r>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s-ES" sz="16600" b="1"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303715" y="5857726"/>
            <a:ext cx="686155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Por esta razón, el evangelio tiene sentido; también nuestra fe; somos testigos fieles; nuestros pecados están perdonados; y los muertos en Cristo volverán a vivir.</a:t>
            </a: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a:r>
              <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¿QUÉ GARANTIZA LA RESURRECCIÓN? </a:t>
            </a:r>
          </a:p>
        </p:txBody>
      </p:sp>
      <p:sp>
        <p:nvSpPr>
          <p:cNvPr id="5" name="CuadroTexto 4">
            <a:extLst>
              <a:ext uri="{FF2B5EF4-FFF2-40B4-BE49-F238E27FC236}">
                <a16:creationId xmlns:a16="http://schemas.microsoft.com/office/drawing/2014/main" id="{514D1622-D06C-97F7-B691-2DA9790E7EDE}"/>
              </a:ext>
            </a:extLst>
          </p:cNvPr>
          <p:cNvSpPr txBox="1"/>
          <p:nvPr/>
        </p:nvSpPr>
        <p:spPr>
          <a:xfrm>
            <a:off x="947737" y="731341"/>
            <a:ext cx="10296525" cy="584775"/>
          </a:xfrm>
          <a:prstGeom prst="rect">
            <a:avLst/>
          </a:prstGeom>
          <a:noFill/>
        </p:spPr>
        <p:txBody>
          <a:bodyPr wrap="square">
            <a:spAutoFit/>
          </a:bodyPr>
          <a:lstStyle/>
          <a:p>
            <a:pPr algn="ctr"/>
            <a:r>
              <a:rPr lang="es-ES" b="1" dirty="0">
                <a:solidFill>
                  <a:schemeClr val="accent4"/>
                </a:solidFill>
                <a:effectLst>
                  <a:outerShdw blurRad="38100" dist="38100" dir="2700000" algn="tl">
                    <a:srgbClr val="000000">
                      <a:alpha val="43137"/>
                    </a:srgbClr>
                  </a:outerShdw>
                </a:effectLst>
                <a:latin typeface="Comic Sans MS" panose="030F0702030302020204" pitchFamily="66" charset="0"/>
              </a:rPr>
              <a:t>“Sin embargo, ¡Cristo resucitó! Esto nos enseña que también resucitarán los que murieron” </a:t>
            </a:r>
            <a:r>
              <a:rPr lang="es-ES" sz="1400" b="1" dirty="0">
                <a:solidFill>
                  <a:schemeClr val="accent4"/>
                </a:solidFill>
                <a:effectLst>
                  <a:outerShdw blurRad="38100" dist="38100" dir="2700000" algn="tl">
                    <a:srgbClr val="000000">
                      <a:alpha val="43137"/>
                    </a:srgbClr>
                  </a:outerShdw>
                </a:effectLst>
                <a:latin typeface="Comic Sans MS" panose="030F0702030302020204" pitchFamily="66" charset="0"/>
              </a:rPr>
              <a:t>(1ª de Corintios 15:20 </a:t>
            </a:r>
            <a:r>
              <a:rPr lang="es-ES" sz="1100" b="1" dirty="0" err="1">
                <a:solidFill>
                  <a:schemeClr val="accent4"/>
                </a:solidFill>
                <a:effectLst>
                  <a:outerShdw blurRad="38100" dist="38100" dir="2700000" algn="tl">
                    <a:srgbClr val="000000">
                      <a:alpha val="43137"/>
                    </a:srgbClr>
                  </a:outerShdw>
                </a:effectLst>
                <a:latin typeface="Comic Sans MS" panose="030F0702030302020204" pitchFamily="66" charset="0"/>
              </a:rPr>
              <a:t>TLA</a:t>
            </a:r>
            <a:r>
              <a:rPr lang="es-ES" sz="1400" b="1" dirty="0">
                <a:solidFill>
                  <a:schemeClr val="accent4"/>
                </a:solidFill>
                <a:effectLst>
                  <a:outerShdw blurRad="38100" dist="38100" dir="2700000" algn="tl">
                    <a:srgbClr val="000000">
                      <a:alpha val="43137"/>
                    </a:srgbClr>
                  </a:outerShdw>
                </a:effectLst>
                <a:latin typeface="Comic Sans MS" panose="030F0702030302020204" pitchFamily="66" charset="0"/>
              </a:rPr>
              <a:t>)</a:t>
            </a:r>
            <a:endParaRPr lang="es-ES" b="1" dirty="0">
              <a:solidFill>
                <a:schemeClr val="accent4"/>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10033590" cy="1015663"/>
          </a:xfrm>
          <a:prstGeom prst="rect">
            <a:avLst/>
          </a:prstGeom>
          <a:noFill/>
        </p:spPr>
        <p:txBody>
          <a:bodyPr wrap="square" rtlCol="0">
            <a:spAutoFit/>
          </a:bodyPr>
          <a:lstStyle/>
          <a:p>
            <a:pPr>
              <a:spcBef>
                <a:spcPts val="600"/>
              </a:spcBef>
            </a:pPr>
            <a:r>
              <a:rPr lang="es-ES" sz="2000" b="1" dirty="0"/>
              <a:t>El primer hecho que queda garantizado por la resurrección de Jesús es que los que hayamos aceptado el plan de salvación –desde Adán hasta el fin del mundo–, si morimos, volveremos a vivir (1Co. 15:20-23).</a:t>
            </a:r>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2124177996"/>
              </p:ext>
            </p:extLst>
          </p:nvPr>
        </p:nvGraphicFramePr>
        <p:xfrm>
          <a:off x="223283" y="4890977"/>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690343" y="2260901"/>
            <a:ext cx="3331535"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9" y="2413688"/>
            <a:ext cx="6273210" cy="1631216"/>
          </a:xfrm>
          <a:prstGeom prst="rect">
            <a:avLst/>
          </a:prstGeom>
          <a:noFill/>
        </p:spPr>
        <p:txBody>
          <a:bodyPr wrap="square">
            <a:spAutoFit/>
          </a:bodyPr>
          <a:lstStyle/>
          <a:p>
            <a:pPr>
              <a:spcBef>
                <a:spcPts val="600"/>
              </a:spcBef>
            </a:pPr>
            <a:r>
              <a:rPr lang="es-ES" sz="2000" b="1" dirty="0"/>
              <a:t>¿Qué ocurrirá después de nuestra resurrección? Al derrotar a la muerte, Jesús habrá vencido a todos sus enemigos (1Co. 15:25-26). Luego, Jesús someterá todo al Padre, “para que Dios sea todo en todos” (1Co. 15:24, 28).</a:t>
            </a:r>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8" y="4044904"/>
            <a:ext cx="627320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Además de estas garantías futuras, Pablo nos da dos garantías que afectan a nuestra vida diaria:</a:t>
            </a: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0" y="528564"/>
            <a:ext cx="6140486" cy="2325252"/>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s-ES" sz="6000" b="1" dirty="0">
                <a:ln w="9525">
                  <a:solidFill>
                    <a:schemeClr val="bg1"/>
                  </a:solidFill>
                  <a:prstDash val="solid"/>
                </a:ln>
                <a:solidFill>
                  <a:srgbClr val="3E58AC"/>
                </a:solidFill>
                <a:effectLst>
                  <a:outerShdw blurRad="12700" dist="38100" dir="2700000" algn="tl" rotWithShape="0">
                    <a:schemeClr val="accent4"/>
                  </a:outerShdw>
                </a:effectLst>
              </a:rPr>
              <a:t>NUESTRA RESURRECCIÓN</a:t>
            </a: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569</TotalTime>
  <Words>1495</Words>
  <Application>Microsoft Office PowerPoint</Application>
  <PresentationFormat>Panorámica</PresentationFormat>
  <Paragraphs>100</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Comic Sans MS</vt:lpstr>
      <vt:lpstr>Constantia</vt:lpstr>
      <vt:lpstr>Arial</vt:lpstr>
      <vt:lpstr>Aptos Display</vt:lpstr>
      <vt:lpstr>Aptos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72</cp:revision>
  <dcterms:created xsi:type="dcterms:W3CDTF">2026-07-19T13:36:46Z</dcterms:created>
  <dcterms:modified xsi:type="dcterms:W3CDTF">2026-07-20T15:22:13Z</dcterms:modified>
</cp:coreProperties>
</file>