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5"/>
  </p:notesMasterIdLst>
  <p:sldIdLst>
    <p:sldId id="256" r:id="rId2"/>
    <p:sldId id="290" r:id="rId3"/>
    <p:sldId id="297" r:id="rId4"/>
    <p:sldId id="298" r:id="rId5"/>
    <p:sldId id="259" r:id="rId6"/>
    <p:sldId id="300" r:id="rId7"/>
    <p:sldId id="299" r:id="rId8"/>
    <p:sldId id="301" r:id="rId9"/>
    <p:sldId id="302" r:id="rId10"/>
    <p:sldId id="264" r:id="rId11"/>
    <p:sldId id="303" r:id="rId12"/>
    <p:sldId id="292" r:id="rId13"/>
    <p:sldId id="293" r:id="rId14"/>
  </p:sldIdLst>
  <p:sldSz cx="12192000" cy="6858000"/>
  <p:notesSz cx="6858000" cy="9144000"/>
  <p:embeddedFontLs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r>
            <a:rPr lang="es-ES" sz="2000" b="1" dirty="0">
              <a:effectLst>
                <a:outerShdw blurRad="38100" dist="38100" dir="2700000" algn="tl">
                  <a:srgbClr val="000000">
                    <a:alpha val="43137"/>
                  </a:srgbClr>
                </a:outerShdw>
              </a:effectLst>
            </a:rPr>
            <a:t>Dios revela su mensaje a Jesús</a:t>
          </a:r>
          <a:endParaRPr lang="es-ES" sz="2000" dirty="0">
            <a:effectLst>
              <a:outerShdw blurRad="38100" dist="38100" dir="2700000" algn="tl">
                <a:srgbClr val="000000">
                  <a:alpha val="43137"/>
                </a:srgbClr>
              </a:outerShdw>
            </a:effectLst>
          </a:endParaRP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0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es-ES" sz="2000" b="1" dirty="0">
              <a:effectLst>
                <a:outerShdw blurRad="38100" dist="38100" dir="2700000" algn="tl">
                  <a:srgbClr val="000000">
                    <a:alpha val="43137"/>
                  </a:srgbClr>
                </a:outerShdw>
              </a:effectLst>
            </a:rPr>
            <a:t>Jesús revela el mensaje a un ángel</a:t>
          </a:r>
          <a:endParaRPr lang="es-ES" sz="2000" dirty="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es-ES" sz="20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r>
            <a:rPr lang="es-ES" sz="2000" b="1" dirty="0">
              <a:effectLst>
                <a:outerShdw blurRad="38100" dist="38100" dir="2700000" algn="tl">
                  <a:srgbClr val="000000">
                    <a:alpha val="43137"/>
                  </a:srgbClr>
                </a:outerShdw>
              </a:effectLst>
            </a:rPr>
            <a:t>El ángel revela el mensaje a Juan, el profeta</a:t>
          </a:r>
          <a:endParaRPr lang="es-ES" sz="2000" dirty="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es-ES" sz="2000">
            <a:effectLst>
              <a:outerShdw blurRad="38100" dist="38100" dir="2700000" algn="tl">
                <a:srgbClr val="000000">
                  <a:alpha val="43137"/>
                </a:srgbClr>
              </a:outerShdw>
            </a:effectLst>
          </a:endParaRPr>
        </a:p>
      </dgm:t>
    </dgm:pt>
    <dgm:pt modelId="{AF9E78B9-0631-4DA7-AE52-31702A43D072}">
      <dgm:prSet custT="1"/>
      <dgm:spPr/>
      <dgm:t>
        <a:bodyPr/>
        <a:lstStyle/>
        <a:p>
          <a:r>
            <a:rPr lang="es-ES" sz="2000" b="1" dirty="0">
              <a:effectLst>
                <a:outerShdw blurRad="38100" dist="38100" dir="2700000" algn="tl">
                  <a:srgbClr val="000000">
                    <a:alpha val="43137"/>
                  </a:srgbClr>
                </a:outerShdw>
              </a:effectLst>
            </a:rPr>
            <a:t>Juan refleja por escrito el mensaje recibido</a:t>
          </a:r>
          <a:endParaRPr lang="es-ES" sz="2000" dirty="0">
            <a:effectLst>
              <a:outerShdw blurRad="38100" dist="38100" dir="2700000" algn="tl">
                <a:srgbClr val="000000">
                  <a:alpha val="43137"/>
                </a:srgbClr>
              </a:outerShdw>
            </a:effectLst>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es-ES" sz="1800" b="1" dirty="0">
              <a:solidFill>
                <a:srgbClr val="3399FF"/>
              </a:solidFill>
            </a:rPr>
            <a:t>A través de visiones y sueños (Nm. 12:6)</a:t>
          </a:r>
          <a:endParaRPr lang="es-ES" sz="1800" dirty="0">
            <a:solidFill>
              <a:srgbClr val="3399FF"/>
            </a:solidFill>
          </a:endParaRP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r>
            <a:rPr lang="es-ES" sz="1800" b="1" dirty="0">
              <a:solidFill>
                <a:srgbClr val="CC0099"/>
              </a:solidFill>
            </a:rPr>
            <a:t>A través de experiencias personales (1Jn. 1:3)</a:t>
          </a:r>
          <a:endParaRPr lang="es-ES" sz="1800" dirty="0">
            <a:solidFill>
              <a:srgbClr val="CC0099"/>
            </a:solidFill>
          </a:endParaRP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r>
            <a:rPr lang="es-ES" sz="1800" b="1" dirty="0">
              <a:solidFill>
                <a:srgbClr val="009900"/>
              </a:solidFill>
            </a:rPr>
            <a:t>A través de investigación histórica (</a:t>
          </a:r>
          <a:r>
            <a:rPr lang="es-ES" sz="1800" b="1" dirty="0" err="1">
              <a:solidFill>
                <a:srgbClr val="009900"/>
              </a:solidFill>
            </a:rPr>
            <a:t>Lc</a:t>
          </a:r>
          <a:r>
            <a:rPr lang="es-ES" sz="1800" b="1" dirty="0">
              <a:solidFill>
                <a:srgbClr val="009900"/>
              </a:solidFill>
            </a:rPr>
            <a:t>. 1:3)</a:t>
          </a:r>
          <a:endParaRPr lang="es-ES" sz="1800" dirty="0">
            <a:solidFill>
              <a:srgbClr val="009900"/>
            </a:solidFill>
          </a:endParaRP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r>
            <a:rPr lang="es-ES" sz="1800" b="1" dirty="0">
              <a:solidFill>
                <a:srgbClr val="C46200"/>
              </a:solidFill>
            </a:rPr>
            <a:t>A través de impresiones divinas (2P. 1:21)</a:t>
          </a:r>
          <a:endParaRPr lang="es-ES" sz="1800" dirty="0">
            <a:solidFill>
              <a:srgbClr val="C46200"/>
            </a:solidFill>
          </a:endParaRP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l="973" t="-2916" r="-4172" b="-16016"/>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l="-1758" t="-1923" r="-2415" b="-9345"/>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274" r="-3274"/>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l="-352" t="-1922" r="352" b="-2716"/>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r>
            <a:rPr lang="es-ES" sz="1800" b="1" dirty="0">
              <a:solidFill>
                <a:schemeClr val="bg1"/>
              </a:solidFill>
              <a:effectLst>
                <a:outerShdw blurRad="38100" dist="38100" dir="2700000" algn="tl">
                  <a:srgbClr val="000000">
                    <a:alpha val="43137"/>
                  </a:srgbClr>
                </a:outerShdw>
              </a:effectLst>
            </a:rPr>
            <a:t>A Adán y a Eva</a:t>
          </a:r>
          <a:br>
            <a:rPr lang="es-ES" sz="1800" b="1" dirty="0">
              <a:solidFill>
                <a:schemeClr val="bg1"/>
              </a:solidFill>
              <a:effectLst>
                <a:outerShdw blurRad="38100" dist="38100" dir="2700000" algn="tl">
                  <a:srgbClr val="000000">
                    <a:alpha val="43137"/>
                  </a:srgbClr>
                </a:outerShdw>
              </a:effectLst>
            </a:rPr>
          </a:br>
          <a:r>
            <a:rPr lang="es-ES" sz="1800" b="1" dirty="0">
              <a:solidFill>
                <a:schemeClr val="bg1"/>
              </a:solidFill>
              <a:effectLst>
                <a:outerShdw blurRad="38100" dist="38100" dir="2700000" algn="tl">
                  <a:srgbClr val="000000">
                    <a:alpha val="43137"/>
                  </a:srgbClr>
                </a:outerShdw>
              </a:effectLst>
            </a:rPr>
            <a:t>(</a:t>
          </a:r>
          <a:r>
            <a:rPr lang="es-ES" sz="1800" b="1" dirty="0" err="1">
              <a:solidFill>
                <a:schemeClr val="bg1"/>
              </a:solidFill>
              <a:effectLst>
                <a:outerShdw blurRad="38100" dist="38100" dir="2700000" algn="tl">
                  <a:srgbClr val="000000">
                    <a:alpha val="43137"/>
                  </a:srgbClr>
                </a:outerShdw>
              </a:effectLst>
            </a:rPr>
            <a:t>Gn</a:t>
          </a:r>
          <a:r>
            <a:rPr lang="es-ES" sz="1800" b="1" dirty="0">
              <a:solidFill>
                <a:schemeClr val="bg1"/>
              </a:solidFill>
              <a:effectLst>
                <a:outerShdw blurRad="38100" dist="38100" dir="2700000" algn="tl">
                  <a:srgbClr val="000000">
                    <a:alpha val="43137"/>
                  </a:srgbClr>
                </a:outerShdw>
              </a:effectLst>
            </a:rPr>
            <a:t>. 2:16-17)</a:t>
          </a:r>
          <a:endParaRPr lang="es-ES" sz="1800" dirty="0">
            <a:solidFill>
              <a:schemeClr val="bg1"/>
            </a:solidFill>
            <a:effectLst>
              <a:outerShdw blurRad="38100" dist="38100" dir="2700000" algn="tl">
                <a:srgbClr val="000000">
                  <a:alpha val="43137"/>
                </a:srgbClr>
              </a:outerShdw>
            </a:effectLst>
          </a:endParaRP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r>
            <a:rPr lang="es-ES" sz="1800" b="1" dirty="0">
              <a:effectLst>
                <a:outerShdw blurRad="38100" dist="38100" dir="2700000" algn="tl">
                  <a:srgbClr val="000000">
                    <a:alpha val="43137"/>
                  </a:srgbClr>
                </a:outerShdw>
              </a:effectLst>
            </a:rPr>
            <a:t>Al dar los 10 mandamientos (</a:t>
          </a:r>
          <a:r>
            <a:rPr lang="es-ES" sz="1800" b="1" dirty="0" err="1">
              <a:effectLst>
                <a:outerShdw blurRad="38100" dist="38100" dir="2700000" algn="tl">
                  <a:srgbClr val="000000">
                    <a:alpha val="43137"/>
                  </a:srgbClr>
                </a:outerShdw>
              </a:effectLst>
            </a:rPr>
            <a:t>Dt</a:t>
          </a:r>
          <a:r>
            <a:rPr lang="es-ES" sz="1800" b="1" dirty="0">
              <a:effectLst>
                <a:outerShdw blurRad="38100" dist="38100" dir="2700000" algn="tl">
                  <a:srgbClr val="000000">
                    <a:alpha val="43137"/>
                  </a:srgbClr>
                </a:outerShdw>
              </a:effectLst>
            </a:rPr>
            <a:t>. 4:12)</a:t>
          </a:r>
          <a:endParaRPr lang="es-ES" sz="1800"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r>
            <a:rPr lang="es-ES" sz="1800" b="1" dirty="0">
              <a:effectLst>
                <a:outerShdw blurRad="38100" dist="38100" dir="2700000" algn="tl">
                  <a:srgbClr val="000000">
                    <a:alpha val="43137"/>
                  </a:srgbClr>
                </a:outerShdw>
              </a:effectLst>
            </a:rPr>
            <a:t>En el bautismo de Jesús (Mt. 3:17)</a:t>
          </a:r>
          <a:endParaRPr lang="es-ES" sz="1800" dirty="0">
            <a:effectLst>
              <a:outerShdw blurRad="38100" dist="38100" dir="2700000" algn="tl">
                <a:srgbClr val="000000">
                  <a:alpha val="43137"/>
                </a:srgbClr>
              </a:outerShdw>
            </a:effectLst>
          </a:endParaRP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r>
            <a:rPr lang="es-ES" sz="1800" b="1" dirty="0">
              <a:effectLst>
                <a:outerShdw blurRad="38100" dist="38100" dir="2700000" algn="tl">
                  <a:srgbClr val="000000">
                    <a:alpha val="43137"/>
                  </a:srgbClr>
                </a:outerShdw>
              </a:effectLst>
            </a:rPr>
            <a:t>En la transfiguración</a:t>
          </a:r>
          <a:br>
            <a:rPr lang="es-ES" sz="1800" b="1" dirty="0">
              <a:effectLst>
                <a:outerShdw blurRad="38100" dist="38100" dir="2700000" algn="tl">
                  <a:srgbClr val="000000">
                    <a:alpha val="43137"/>
                  </a:srgbClr>
                </a:outerShdw>
              </a:effectLst>
            </a:rPr>
          </a:br>
          <a:r>
            <a:rPr lang="es-ES" sz="1800" b="1" dirty="0">
              <a:effectLst>
                <a:outerShdw blurRad="38100" dist="38100" dir="2700000" algn="tl">
                  <a:srgbClr val="000000">
                    <a:alpha val="43137"/>
                  </a:srgbClr>
                </a:outerShdw>
              </a:effectLst>
            </a:rPr>
            <a:t>(Mr. 9:7)</a:t>
          </a:r>
          <a:endParaRPr lang="es-ES" sz="1800" dirty="0">
            <a:effectLst>
              <a:outerShdw blurRad="38100" dist="38100" dir="2700000" algn="tl">
                <a:srgbClr val="000000">
                  <a:alpha val="43137"/>
                </a:srgbClr>
              </a:outerShdw>
            </a:effectLst>
          </a:endParaRP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61780" b="-42666"/>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13943"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es-ES" sz="2000" b="1">
              <a:effectLst>
                <a:outerShdw blurRad="38100" dist="38100" dir="2700000" algn="tl">
                  <a:srgbClr val="000000">
                    <a:alpha val="43137"/>
                  </a:srgbClr>
                </a:outerShdw>
              </a:effectLst>
            </a:rPr>
            <a:t>Para recordar los hechos (Éx. 17:14)</a:t>
          </a:r>
          <a:endParaRPr lang="es-ES" sz="2000">
            <a:effectLst>
              <a:outerShdw blurRad="38100" dist="38100" dir="2700000" algn="tl">
                <a:srgbClr val="000000">
                  <a:alpha val="43137"/>
                </a:srgbClr>
              </a:outerShdw>
            </a:effectLst>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es-ES" sz="2000" b="1">
              <a:effectLst>
                <a:outerShdw blurRad="38100" dist="38100" dir="2700000" algn="tl">
                  <a:srgbClr val="000000">
                    <a:alpha val="43137"/>
                  </a:srgbClr>
                </a:outerShdw>
              </a:effectLst>
            </a:rPr>
            <a:t>Para instruirnos (Ecl. 12:10)</a:t>
          </a:r>
          <a:endParaRPr lang="es-ES" sz="2000">
            <a:effectLst>
              <a:outerShdw blurRad="38100" dist="38100" dir="2700000" algn="tl">
                <a:srgbClr val="000000">
                  <a:alpha val="43137"/>
                </a:srgbClr>
              </a:outerShdw>
            </a:effectLst>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es-ES" sz="2000" b="1">
              <a:effectLst>
                <a:outerShdw blurRad="38100" dist="38100" dir="2700000" algn="tl">
                  <a:srgbClr val="000000">
                    <a:alpha val="43137"/>
                  </a:srgbClr>
                </a:outerShdw>
              </a:effectLst>
            </a:rPr>
            <a:t>Para invitarnos al arrepentimiento (Jer. 36:2-3)</a:t>
          </a:r>
          <a:endParaRPr lang="es-ES" sz="2000">
            <a:effectLst>
              <a:outerShdw blurRad="38100" dist="38100" dir="2700000" algn="tl">
                <a:srgbClr val="000000">
                  <a:alpha val="43137"/>
                </a:srgbClr>
              </a:outerShdw>
            </a:effectLst>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es-ES" sz="2000" b="1">
              <a:effectLst>
                <a:outerShdw blurRad="38100" dist="38100" dir="2700000" algn="tl">
                  <a:srgbClr val="000000">
                    <a:alpha val="43137"/>
                  </a:srgbClr>
                </a:outerShdw>
              </a:effectLst>
            </a:rPr>
            <a:t>Para darnos ejemplos a imitar o rechazar (1Co. 10:11)</a:t>
          </a:r>
          <a:endParaRPr lang="es-ES" sz="2000">
            <a:effectLst>
              <a:outerShdw blurRad="38100" dist="38100" dir="2700000" algn="tl">
                <a:srgbClr val="000000">
                  <a:alpha val="43137"/>
                </a:srgbClr>
              </a:outerShdw>
            </a:effectLst>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es-ES" sz="2000" b="1">
              <a:effectLst>
                <a:outerShdw blurRad="38100" dist="38100" dir="2700000" algn="tl">
                  <a:srgbClr val="000000">
                    <a:alpha val="43137"/>
                  </a:srgbClr>
                </a:outerShdw>
              </a:effectLst>
            </a:rPr>
            <a:t>Para que conozcamos el futuro (Ap. 1:19)</a:t>
          </a:r>
          <a:endParaRPr lang="es-ES" sz="2000">
            <a:effectLst>
              <a:outerShdw blurRad="38100" dist="38100" dir="2700000" algn="tl">
                <a:srgbClr val="000000">
                  <a:alpha val="43137"/>
                </a:srgbClr>
              </a:outerShdw>
            </a:effectLst>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5608" y="0"/>
          <a:ext cx="1653793"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Dios revela su mensaje a Jesús</a:t>
          </a:r>
          <a:endParaRPr lang="es-ES" sz="2000" kern="1200" dirty="0">
            <a:effectLst>
              <a:outerShdw blurRad="38100" dist="38100" dir="2700000" algn="tl">
                <a:srgbClr val="000000">
                  <a:alpha val="43137"/>
                </a:srgbClr>
              </a:outerShdw>
            </a:effectLst>
          </a:endParaRPr>
        </a:p>
      </dsp:txBody>
      <dsp:txXfrm>
        <a:off x="49775" y="44167"/>
        <a:ext cx="1565459" cy="1419650"/>
      </dsp:txXfrm>
    </dsp:sp>
    <dsp:sp modelId="{C1A951EB-92D0-4EA5-B808-B8F81EFF2714}">
      <dsp:nvSpPr>
        <dsp:cNvPr id="0" name=""/>
        <dsp:cNvSpPr/>
      </dsp:nvSpPr>
      <dsp:spPr>
        <a:xfrm>
          <a:off x="1727379" y="669700"/>
          <a:ext cx="144111" cy="168583"/>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1727379" y="703417"/>
        <a:ext cx="100878" cy="101149"/>
      </dsp:txXfrm>
    </dsp:sp>
    <dsp:sp modelId="{536BA26D-96E9-43CD-9F34-FE8D79D31E7E}">
      <dsp:nvSpPr>
        <dsp:cNvPr id="0" name=""/>
        <dsp:cNvSpPr/>
      </dsp:nvSpPr>
      <dsp:spPr>
        <a:xfrm>
          <a:off x="1931311" y="0"/>
          <a:ext cx="1653793"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Jesús revela el mensaje a un ángel</a:t>
          </a:r>
          <a:endParaRPr lang="es-ES" sz="2000" kern="1200" dirty="0">
            <a:effectLst>
              <a:outerShdw blurRad="38100" dist="38100" dir="2700000" algn="tl">
                <a:srgbClr val="000000">
                  <a:alpha val="43137"/>
                </a:srgbClr>
              </a:outerShdw>
            </a:effectLst>
          </a:endParaRPr>
        </a:p>
      </dsp:txBody>
      <dsp:txXfrm>
        <a:off x="1975478" y="44167"/>
        <a:ext cx="1565459" cy="1419650"/>
      </dsp:txXfrm>
    </dsp:sp>
    <dsp:sp modelId="{1CCF270D-2EFA-4A30-8B0B-F909824C4644}">
      <dsp:nvSpPr>
        <dsp:cNvPr id="0" name=""/>
        <dsp:cNvSpPr/>
      </dsp:nvSpPr>
      <dsp:spPr>
        <a:xfrm>
          <a:off x="3653081" y="669700"/>
          <a:ext cx="144111" cy="168583"/>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3653081" y="703417"/>
        <a:ext cx="100878" cy="101149"/>
      </dsp:txXfrm>
    </dsp:sp>
    <dsp:sp modelId="{A76F26DA-B2B5-4160-A59F-FAADB69541D4}">
      <dsp:nvSpPr>
        <dsp:cNvPr id="0" name=""/>
        <dsp:cNvSpPr/>
      </dsp:nvSpPr>
      <dsp:spPr>
        <a:xfrm>
          <a:off x="3857013" y="0"/>
          <a:ext cx="1653793"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El ángel revela el mensaje a Juan, el profeta</a:t>
          </a:r>
          <a:endParaRPr lang="es-ES" sz="2000" kern="1200" dirty="0">
            <a:effectLst>
              <a:outerShdw blurRad="38100" dist="38100" dir="2700000" algn="tl">
                <a:srgbClr val="000000">
                  <a:alpha val="43137"/>
                </a:srgbClr>
              </a:outerShdw>
            </a:effectLst>
          </a:endParaRPr>
        </a:p>
      </dsp:txBody>
      <dsp:txXfrm>
        <a:off x="3901180" y="44167"/>
        <a:ext cx="1565459" cy="1419650"/>
      </dsp:txXfrm>
    </dsp:sp>
    <dsp:sp modelId="{C1A098E5-C144-40CF-93DC-F1AAB1171CB8}">
      <dsp:nvSpPr>
        <dsp:cNvPr id="0" name=""/>
        <dsp:cNvSpPr/>
      </dsp:nvSpPr>
      <dsp:spPr>
        <a:xfrm>
          <a:off x="5578784" y="669700"/>
          <a:ext cx="144111" cy="168583"/>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5578784" y="703417"/>
        <a:ext cx="100878" cy="101149"/>
      </dsp:txXfrm>
    </dsp:sp>
    <dsp:sp modelId="{5CA40BCF-3245-4D00-92B9-6F35E83C7BAE}">
      <dsp:nvSpPr>
        <dsp:cNvPr id="0" name=""/>
        <dsp:cNvSpPr/>
      </dsp:nvSpPr>
      <dsp:spPr>
        <a:xfrm>
          <a:off x="5782716" y="0"/>
          <a:ext cx="1653793"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Juan refleja por escrito el mensaje recibido</a:t>
          </a:r>
          <a:endParaRPr lang="es-ES" sz="2000" kern="1200" dirty="0">
            <a:effectLst>
              <a:outerShdw blurRad="38100" dist="38100" dir="2700000" algn="tl">
                <a:srgbClr val="000000">
                  <a:alpha val="43137"/>
                </a:srgbClr>
              </a:outerShdw>
            </a:effectLst>
          </a:endParaRPr>
        </a:p>
      </dsp:txBody>
      <dsp:txXfrm>
        <a:off x="5826883" y="44167"/>
        <a:ext cx="1565459" cy="1419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l="973" t="-2916" r="-4172" b="-16016"/>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a:solidFill>
                <a:srgbClr val="3399FF"/>
              </a:solidFill>
            </a:rPr>
            <a:t>A través de visiones y sueños (Nm. 12:6)</a:t>
          </a:r>
          <a:endParaRPr lang="es-ES" sz="1800" kern="1200" dirty="0">
            <a:solidFill>
              <a:srgbClr val="3399FF"/>
            </a:solidFill>
          </a:endParaRP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l="-1758" t="-1923" r="-2415" b="-9345"/>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a:solidFill>
                <a:srgbClr val="CC0099"/>
              </a:solidFill>
            </a:rPr>
            <a:t>A través de experiencias personales (1Jn. 1:3)</a:t>
          </a:r>
          <a:endParaRPr lang="es-ES" sz="1800" kern="1200" dirty="0">
            <a:solidFill>
              <a:srgbClr val="CC0099"/>
            </a:solidFill>
          </a:endParaRP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274" r="-3274"/>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a:solidFill>
                <a:srgbClr val="009900"/>
              </a:solidFill>
            </a:rPr>
            <a:t>A través de investigación histórica (</a:t>
          </a:r>
          <a:r>
            <a:rPr lang="es-ES" sz="1800" b="1" kern="1200" dirty="0" err="1">
              <a:solidFill>
                <a:srgbClr val="009900"/>
              </a:solidFill>
            </a:rPr>
            <a:t>Lc</a:t>
          </a:r>
          <a:r>
            <a:rPr lang="es-ES" sz="1800" b="1" kern="1200" dirty="0">
              <a:solidFill>
                <a:srgbClr val="009900"/>
              </a:solidFill>
            </a:rPr>
            <a:t>. 1:3)</a:t>
          </a:r>
          <a:endParaRPr lang="es-ES" sz="1800" kern="1200" dirty="0">
            <a:solidFill>
              <a:srgbClr val="009900"/>
            </a:solidFill>
          </a:endParaRP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l="-352" t="-1922" r="352" b="-2716"/>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a:solidFill>
                <a:srgbClr val="C46200"/>
              </a:solidFill>
            </a:rPr>
            <a:t>A través de impresiones divinas (2P. 1:21)</a:t>
          </a:r>
          <a:endParaRPr lang="es-ES" sz="1800" kern="1200" dirty="0">
            <a:solidFill>
              <a:srgbClr val="C46200"/>
            </a:solidFill>
          </a:endParaRP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52472" y="56732"/>
          <a:ext cx="2435560" cy="1191296"/>
        </a:xfrm>
        <a:prstGeom prst="rect">
          <a:avLst/>
        </a:prstGeom>
        <a:blipFill dpi="0" rotWithShape="1">
          <a:blip xmlns:r="http://schemas.openxmlformats.org/officeDocument/2006/relationships" r:embed="rId1"/>
          <a:srcRect/>
          <a:stretch>
            <a:fillRect t="-61780" b="-42666"/>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4660" y="1067375"/>
          <a:ext cx="2835422" cy="540000"/>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bg1"/>
              </a:solidFill>
              <a:effectLst>
                <a:outerShdw blurRad="38100" dist="38100" dir="2700000" algn="tl">
                  <a:srgbClr val="000000">
                    <a:alpha val="43137"/>
                  </a:srgbClr>
                </a:outerShdw>
              </a:effectLst>
            </a:rPr>
            <a:t>A Adán y a Eva</a:t>
          </a:r>
          <a:br>
            <a:rPr lang="es-ES" sz="1800" b="1" kern="1200" dirty="0">
              <a:solidFill>
                <a:schemeClr val="bg1"/>
              </a:solidFill>
              <a:effectLst>
                <a:outerShdw blurRad="38100" dist="38100" dir="2700000" algn="tl">
                  <a:srgbClr val="000000">
                    <a:alpha val="43137"/>
                  </a:srgbClr>
                </a:outerShdw>
              </a:effectLst>
            </a:rPr>
          </a:br>
          <a:r>
            <a:rPr lang="es-ES" sz="1800" b="1" kern="1200" dirty="0">
              <a:solidFill>
                <a:schemeClr val="bg1"/>
              </a:solidFill>
              <a:effectLst>
                <a:outerShdw blurRad="38100" dist="38100" dir="2700000" algn="tl">
                  <a:srgbClr val="000000">
                    <a:alpha val="43137"/>
                  </a:srgbClr>
                </a:outerShdw>
              </a:effectLst>
            </a:rPr>
            <a:t>(</a:t>
          </a:r>
          <a:r>
            <a:rPr lang="es-ES" sz="1800" b="1" kern="1200" dirty="0" err="1">
              <a:solidFill>
                <a:schemeClr val="bg1"/>
              </a:solidFill>
              <a:effectLst>
                <a:outerShdw blurRad="38100" dist="38100" dir="2700000" algn="tl">
                  <a:srgbClr val="000000">
                    <a:alpha val="43137"/>
                  </a:srgbClr>
                </a:outerShdw>
              </a:effectLst>
            </a:rPr>
            <a:t>Gn</a:t>
          </a:r>
          <a:r>
            <a:rPr lang="es-ES" sz="1800" b="1" kern="1200" dirty="0">
              <a:solidFill>
                <a:schemeClr val="bg1"/>
              </a:solidFill>
              <a:effectLst>
                <a:outerShdw blurRad="38100" dist="38100" dir="2700000" algn="tl">
                  <a:srgbClr val="000000">
                    <a:alpha val="43137"/>
                  </a:srgbClr>
                </a:outerShdw>
              </a:effectLst>
            </a:rPr>
            <a:t>. 2:16-17)</a:t>
          </a:r>
          <a:endParaRPr lang="es-ES" sz="1800" kern="1200" dirty="0">
            <a:solidFill>
              <a:schemeClr val="bg1"/>
            </a:solidFill>
            <a:effectLst>
              <a:outerShdw blurRad="38100" dist="38100" dir="2700000" algn="tl">
                <a:srgbClr val="000000">
                  <a:alpha val="43137"/>
                </a:srgbClr>
              </a:outerShdw>
            </a:effectLst>
          </a:endParaRPr>
        </a:p>
      </dsp:txBody>
      <dsp:txXfrm>
        <a:off x="4660" y="1067375"/>
        <a:ext cx="2835422" cy="540000"/>
      </dsp:txXfrm>
    </dsp:sp>
    <dsp:sp modelId="{C08235DE-08A3-4015-B82C-30287DE3EF36}">
      <dsp:nvSpPr>
        <dsp:cNvPr id="0" name=""/>
        <dsp:cNvSpPr/>
      </dsp:nvSpPr>
      <dsp:spPr>
        <a:xfrm>
          <a:off x="3136807" y="56732"/>
          <a:ext cx="2435560" cy="1191296"/>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88995" y="1067375"/>
          <a:ext cx="2835422" cy="540000"/>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Al dar los 10 mandamientos (</a:t>
          </a:r>
          <a:r>
            <a:rPr lang="es-ES" sz="1800" b="1" kern="1200" dirty="0" err="1">
              <a:effectLst>
                <a:outerShdw blurRad="38100" dist="38100" dir="2700000" algn="tl">
                  <a:srgbClr val="000000">
                    <a:alpha val="43137"/>
                  </a:srgbClr>
                </a:outerShdw>
              </a:effectLst>
            </a:rPr>
            <a:t>Dt</a:t>
          </a:r>
          <a:r>
            <a:rPr lang="es-ES" sz="1800" b="1" kern="1200" dirty="0">
              <a:effectLst>
                <a:outerShdw blurRad="38100" dist="38100" dir="2700000" algn="tl">
                  <a:srgbClr val="000000">
                    <a:alpha val="43137"/>
                  </a:srgbClr>
                </a:outerShdw>
              </a:effectLst>
            </a:rPr>
            <a:t>. 4:12)</a:t>
          </a:r>
          <a:endParaRPr lang="es-ES" sz="1800" kern="1200" dirty="0">
            <a:effectLst>
              <a:outerShdw blurRad="38100" dist="38100" dir="2700000" algn="tl">
                <a:srgbClr val="000000">
                  <a:alpha val="43137"/>
                </a:srgbClr>
              </a:outerShdw>
            </a:effectLst>
          </a:endParaRPr>
        </a:p>
      </dsp:txBody>
      <dsp:txXfrm>
        <a:off x="2988995" y="1067375"/>
        <a:ext cx="2835422" cy="540000"/>
      </dsp:txXfrm>
    </dsp:sp>
    <dsp:sp modelId="{99E1B4E8-4021-4812-8F91-E66708C18478}">
      <dsp:nvSpPr>
        <dsp:cNvPr id="0" name=""/>
        <dsp:cNvSpPr/>
      </dsp:nvSpPr>
      <dsp:spPr>
        <a:xfrm>
          <a:off x="6121142" y="56732"/>
          <a:ext cx="2435560" cy="1191296"/>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5973330" y="1067375"/>
          <a:ext cx="2835422" cy="540000"/>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En el bautismo de Jesús (Mt. 3:17)</a:t>
          </a:r>
          <a:endParaRPr lang="es-ES" sz="1800" kern="1200" dirty="0">
            <a:effectLst>
              <a:outerShdw blurRad="38100" dist="38100" dir="2700000" algn="tl">
                <a:srgbClr val="000000">
                  <a:alpha val="43137"/>
                </a:srgbClr>
              </a:outerShdw>
            </a:effectLst>
          </a:endParaRPr>
        </a:p>
      </dsp:txBody>
      <dsp:txXfrm>
        <a:off x="5973330" y="1067375"/>
        <a:ext cx="2835422" cy="540000"/>
      </dsp:txXfrm>
    </dsp:sp>
    <dsp:sp modelId="{79819EE3-6F08-4580-B045-F393094144EA}">
      <dsp:nvSpPr>
        <dsp:cNvPr id="0" name=""/>
        <dsp:cNvSpPr/>
      </dsp:nvSpPr>
      <dsp:spPr>
        <a:xfrm>
          <a:off x="9105477" y="56732"/>
          <a:ext cx="2435560" cy="119129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8957665" y="1067375"/>
          <a:ext cx="2835422" cy="540000"/>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En la transfiguración</a:t>
          </a:r>
          <a:br>
            <a:rPr lang="es-ES" sz="1800" b="1" kern="1200" dirty="0">
              <a:effectLst>
                <a:outerShdw blurRad="38100" dist="38100" dir="2700000" algn="tl">
                  <a:srgbClr val="000000">
                    <a:alpha val="43137"/>
                  </a:srgbClr>
                </a:outerShdw>
              </a:effectLst>
            </a:rPr>
          </a:br>
          <a:r>
            <a:rPr lang="es-ES" sz="1800" b="1" kern="1200" dirty="0">
              <a:effectLst>
                <a:outerShdw blurRad="38100" dist="38100" dir="2700000" algn="tl">
                  <a:srgbClr val="000000">
                    <a:alpha val="43137"/>
                  </a:srgbClr>
                </a:outerShdw>
              </a:effectLst>
            </a:rPr>
            <a:t>(Mr. 9:7)</a:t>
          </a:r>
          <a:endParaRPr lang="es-ES" sz="1800" kern="1200" dirty="0">
            <a:effectLst>
              <a:outerShdw blurRad="38100" dist="38100" dir="2700000" algn="tl">
                <a:srgbClr val="000000">
                  <a:alpha val="43137"/>
                </a:srgbClr>
              </a:outerShdw>
            </a:effectLst>
          </a:endParaRPr>
        </a:p>
      </dsp:txBody>
      <dsp:txXfrm>
        <a:off x="8957665" y="1067375"/>
        <a:ext cx="2835422" cy="54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Para recordar los hechos (Éx. 17:14)</a:t>
          </a:r>
          <a:endParaRPr lang="es-ES" sz="2000" kern="1200">
            <a:effectLst>
              <a:outerShdw blurRad="38100" dist="38100" dir="2700000" algn="tl">
                <a:srgbClr val="000000">
                  <a:alpha val="43137"/>
                </a:srgbClr>
              </a:outerShdw>
            </a:effectLst>
          </a:endParaRPr>
        </a:p>
      </dsp:txBody>
      <dsp:txXfrm rot="10800000">
        <a:off x="323131" y="986"/>
        <a:ext cx="7115893" cy="336391"/>
      </dsp:txXfrm>
    </dsp:sp>
    <dsp:sp modelId="{A308793B-12F1-43E3-929E-EF0BD488BAAB}">
      <dsp:nvSpPr>
        <dsp:cNvPr id="0" name=""/>
        <dsp:cNvSpPr/>
      </dsp:nvSpPr>
      <dsp:spPr>
        <a:xfrm>
          <a:off x="0"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Para instruirnos (Ecl. 12:10)</a:t>
          </a:r>
          <a:endParaRPr lang="es-ES" sz="2000" kern="1200">
            <a:effectLst>
              <a:outerShdw blurRad="38100" dist="38100" dir="2700000" algn="tl">
                <a:srgbClr val="000000">
                  <a:alpha val="43137"/>
                </a:srgbClr>
              </a:outerShdw>
            </a:effectLst>
          </a:endParaRPr>
        </a:p>
      </dsp:txBody>
      <dsp:txXfrm rot="10800000">
        <a:off x="323131" y="421475"/>
        <a:ext cx="7115893" cy="336391"/>
      </dsp:txXfrm>
    </dsp:sp>
    <dsp:sp modelId="{8F843BFC-B751-49E1-B135-FD287F0E4255}">
      <dsp:nvSpPr>
        <dsp:cNvPr id="0" name=""/>
        <dsp:cNvSpPr/>
      </dsp:nvSpPr>
      <dsp:spPr>
        <a:xfrm>
          <a:off x="0"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Para invitarnos al arrepentimiento (Jer. 36:2-3)</a:t>
          </a:r>
          <a:endParaRPr lang="es-ES" sz="2000" kern="1200">
            <a:effectLst>
              <a:outerShdw blurRad="38100" dist="38100" dir="2700000" algn="tl">
                <a:srgbClr val="000000">
                  <a:alpha val="43137"/>
                </a:srgbClr>
              </a:outerShdw>
            </a:effectLst>
          </a:endParaRPr>
        </a:p>
      </dsp:txBody>
      <dsp:txXfrm rot="10800000">
        <a:off x="323131" y="841965"/>
        <a:ext cx="7115893" cy="336391"/>
      </dsp:txXfrm>
    </dsp:sp>
    <dsp:sp modelId="{9BE63587-2385-416F-B130-94D323BB29E8}">
      <dsp:nvSpPr>
        <dsp:cNvPr id="0" name=""/>
        <dsp:cNvSpPr/>
      </dsp:nvSpPr>
      <dsp:spPr>
        <a:xfrm>
          <a:off x="0"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39033" y="1262454"/>
          <a:ext cx="7199991"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Para darnos ejemplos a imitar o rechazar (1Co. 10:11)</a:t>
          </a:r>
          <a:endParaRPr lang="es-ES" sz="2000" kern="1200">
            <a:effectLst>
              <a:outerShdw blurRad="38100" dist="38100" dir="2700000" algn="tl">
                <a:srgbClr val="000000">
                  <a:alpha val="43137"/>
                </a:srgbClr>
              </a:outerShdw>
            </a:effectLst>
          </a:endParaRPr>
        </a:p>
      </dsp:txBody>
      <dsp:txXfrm rot="10800000">
        <a:off x="323131" y="1262454"/>
        <a:ext cx="7115893" cy="336391"/>
      </dsp:txXfrm>
    </dsp:sp>
    <dsp:sp modelId="{CBB3F906-2B05-4180-8C33-2EDA539C8BA8}">
      <dsp:nvSpPr>
        <dsp:cNvPr id="0" name=""/>
        <dsp:cNvSpPr/>
      </dsp:nvSpPr>
      <dsp:spPr>
        <a:xfrm>
          <a:off x="0"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Para que conozcamos el futuro (Ap. 1:19)</a:t>
          </a:r>
          <a:endParaRPr lang="es-ES" sz="2000" kern="1200">
            <a:effectLst>
              <a:outerShdw blurRad="38100" dist="38100" dir="2700000" algn="tl">
                <a:srgbClr val="000000">
                  <a:alpha val="43137"/>
                </a:srgbClr>
              </a:outerShdw>
            </a:effectLst>
          </a:endParaRPr>
        </a:p>
      </dsp:txBody>
      <dsp:txXfrm rot="10800000">
        <a:off x="323131" y="1682944"/>
        <a:ext cx="7115893" cy="336391"/>
      </dsp:txXfrm>
    </dsp:sp>
    <dsp:sp modelId="{461E40C4-482A-4E02-A3F1-7F44F3EB4A43}">
      <dsp:nvSpPr>
        <dsp:cNvPr id="0" name=""/>
        <dsp:cNvSpPr/>
      </dsp:nvSpPr>
      <dsp:spPr>
        <a:xfrm>
          <a:off x="0"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12/10/2026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360708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12/10/2026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12/10/2026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12/10/2026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12/10/2026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12/10/2026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12/10/2026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12/10/2026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12/10/2026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12/10/2026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12/10/2026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12/10/2026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12/10/2026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jpg"/><Relationship Id="rId7" Type="http://schemas.openxmlformats.org/officeDocument/2006/relationships/diagramLayout" Target="../diagrams/layout2.xml"/><Relationship Id="rId12"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5.jp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g"/><Relationship Id="rId11" Type="http://schemas.microsoft.com/office/2007/relationships/diagramDrawing" Target="../diagrams/drawing3.xml"/><Relationship Id="rId5" Type="http://schemas.openxmlformats.org/officeDocument/2006/relationships/image" Target="../media/image32.jp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0.jpg"/><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371475" y="114300"/>
            <a:ext cx="6057900" cy="313932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REVELACIÓN</a:t>
            </a:r>
          </a:p>
          <a:p>
            <a:pPr algn="ctr"/>
            <a:r>
              <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E</a:t>
            </a:r>
          </a:p>
          <a:p>
            <a:pPr algn="ctr"/>
            <a:r>
              <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INSPIRACIÓN</a:t>
            </a:r>
          </a:p>
        </p:txBody>
      </p:sp>
      <p:sp>
        <p:nvSpPr>
          <p:cNvPr id="5" name="CuadroTexto 4">
            <a:extLst>
              <a:ext uri="{FF2B5EF4-FFF2-40B4-BE49-F238E27FC236}">
                <a16:creationId xmlns:a16="http://schemas.microsoft.com/office/drawing/2014/main" id="{DBF389B4-9CED-21C5-D416-6FA8CE3E569E}"/>
              </a:ext>
            </a:extLst>
          </p:cNvPr>
          <p:cNvSpPr txBox="1"/>
          <p:nvPr/>
        </p:nvSpPr>
        <p:spPr>
          <a:xfrm>
            <a:off x="1" y="5785991"/>
            <a:ext cx="1314450" cy="1077218"/>
          </a:xfrm>
          <a:prstGeom prst="rect">
            <a:avLst/>
          </a:prstGeom>
          <a:noFill/>
        </p:spPr>
        <p:txBody>
          <a:bodyPr wrap="square" rtlCol="0">
            <a:spAutoFit/>
          </a:bodyPr>
          <a:lstStyle/>
          <a:p>
            <a:r>
              <a:rPr lang="es-ES" sz="1600" b="1" dirty="0">
                <a:solidFill>
                  <a:schemeClr val="accent1">
                    <a:lumMod val="50000"/>
                  </a:schemeClr>
                </a:solidFill>
              </a:rPr>
              <a:t>Lección 5 para el 31 de octubre de 2026</a:t>
            </a: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918423"/>
            <a:ext cx="4967444" cy="4508927"/>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s-ES"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«La revelación de Jesucristo, que Dios le dio, para manifestar a sus siervos las cosas que deben suceder pronto; y la declaró enviándola por medio de su ángel a su siervo Juan, que ha dado testimonio de la palabra de Dios, y del testimonio de Jesucristo, y de todas las cosas que ha visto.»</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(Apocalipsis 1:1-2)</a:t>
            </a:r>
            <a:endParaRPr kumimoji="0" lang="es-ES"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33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6242083" y="3819849"/>
            <a:ext cx="5543550"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rgbClr val="FA46B9"/>
                </a:solidFill>
              </a:rPr>
              <a:t>Revelación e inspiración:</a:t>
            </a:r>
          </a:p>
          <a:p>
            <a:pPr lvl="1">
              <a:spcBef>
                <a:spcPts val="600"/>
              </a:spcBef>
            </a:pPr>
            <a:r>
              <a:rPr lang="es-ES" sz="2000" b="1" dirty="0"/>
              <a:t>Revelación general y especial.</a:t>
            </a:r>
          </a:p>
          <a:p>
            <a:pPr lvl="1">
              <a:spcBef>
                <a:spcPts val="600"/>
              </a:spcBef>
            </a:pPr>
            <a:r>
              <a:rPr lang="es-ES" sz="2000" b="1" dirty="0"/>
              <a:t>El proceso de la inspiración.</a:t>
            </a:r>
          </a:p>
          <a:p>
            <a:pPr>
              <a:spcBef>
                <a:spcPts val="1800"/>
              </a:spcBef>
            </a:pPr>
            <a:r>
              <a:rPr lang="es-ES" sz="2000" b="1" dirty="0">
                <a:solidFill>
                  <a:srgbClr val="3E5EF9"/>
                </a:solidFill>
              </a:rPr>
              <a:t>Tipos de comunicación profética:</a:t>
            </a:r>
          </a:p>
          <a:p>
            <a:pPr lvl="1">
              <a:spcBef>
                <a:spcPts val="600"/>
              </a:spcBef>
            </a:pPr>
            <a:r>
              <a:rPr lang="es-ES" sz="2000" b="1" dirty="0"/>
              <a:t>Mensajes orales.</a:t>
            </a:r>
          </a:p>
          <a:p>
            <a:pPr lvl="1">
              <a:spcBef>
                <a:spcPts val="600"/>
              </a:spcBef>
            </a:pPr>
            <a:r>
              <a:rPr lang="es-ES" sz="2000" b="1" dirty="0"/>
              <a:t>Mensajes escritos.</a:t>
            </a:r>
          </a:p>
          <a:p>
            <a:pPr lvl="1">
              <a:spcBef>
                <a:spcPts val="600"/>
              </a:spcBef>
            </a:pPr>
            <a:r>
              <a:rPr lang="es-ES" sz="2000" b="1" dirty="0"/>
              <a:t>Representaciones, símbolos y parábolas.</a:t>
            </a:r>
          </a:p>
        </p:txBody>
      </p:sp>
      <p:sp>
        <p:nvSpPr>
          <p:cNvPr id="4" name="CuadroTexto 3">
            <a:extLst>
              <a:ext uri="{FF2B5EF4-FFF2-40B4-BE49-F238E27FC236}">
                <a16:creationId xmlns:a16="http://schemas.microsoft.com/office/drawing/2014/main" id="{62561327-5D04-EA8F-B868-75C81EF0D684}"/>
              </a:ext>
            </a:extLst>
          </p:cNvPr>
          <p:cNvSpPr txBox="1"/>
          <p:nvPr/>
        </p:nvSpPr>
        <p:spPr>
          <a:xfrm>
            <a:off x="323048" y="87452"/>
            <a:ext cx="7239000" cy="707886"/>
          </a:xfrm>
          <a:prstGeom prst="rect">
            <a:avLst/>
          </a:prstGeom>
          <a:noFill/>
        </p:spPr>
        <p:txBody>
          <a:bodyPr wrap="square" rtlCol="0">
            <a:spAutoFit/>
          </a:bodyPr>
          <a:lstStyle/>
          <a:p>
            <a:pPr>
              <a:spcBef>
                <a:spcPts val="600"/>
              </a:spcBef>
            </a:pPr>
            <a:r>
              <a:rPr lang="es-ES" sz="2000" b="1" dirty="0"/>
              <a:t>Apocalipsis 1:1-2 contiene un ejemplo de cómo Dios nos revela su mensaje a través del profeta:</a:t>
            </a:r>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2626105028"/>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323048" y="2303323"/>
            <a:ext cx="7239000" cy="1323439"/>
          </a:xfrm>
          <a:prstGeom prst="rect">
            <a:avLst/>
          </a:prstGeom>
          <a:noFill/>
        </p:spPr>
        <p:txBody>
          <a:bodyPr wrap="square" rtlCol="0">
            <a:spAutoFit/>
          </a:bodyPr>
          <a:lstStyle/>
          <a:p>
            <a:pPr>
              <a:spcBef>
                <a:spcPts val="600"/>
              </a:spcBef>
            </a:pPr>
            <a:r>
              <a:rPr lang="es-ES" sz="2000" b="1" dirty="0"/>
              <a:t>Pero esta no es la única forma en la que Dios se ha revelado a los profetas, ni la única forma en la que el mensaje divino fue transmitido a través de ellos. Estudiaremos las diversas formas en las que Dios se reveló a los profetas y los inspiró.</a:t>
            </a:r>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61608" y="5210208"/>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61608" y="3919352"/>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17570" y="4258749"/>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417570" y="5563273"/>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17570" y="4629080"/>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417570" y="5932334"/>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417570" y="6320645"/>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2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2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421467" y="3967732"/>
            <a:ext cx="6049929" cy="2123658"/>
          </a:xfrm>
          <a:prstGeom prst="rect">
            <a:avLst/>
          </a:prstGeom>
          <a:noFill/>
        </p:spPr>
        <p:txBody>
          <a:bodyPr wrap="square">
            <a:spAutoFit/>
          </a:bodyPr>
          <a:lstStyle/>
          <a:p>
            <a:pPr algn="ctr"/>
            <a:r>
              <a:rPr lang="es-ES" sz="66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REVELACIÓN E INSPIRACIÓN</a:t>
            </a: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spc="300" dirty="0">
                <a:ln/>
                <a:solidFill>
                  <a:schemeClr val="accent3">
                    <a:lumMod val="75000"/>
                  </a:schemeClr>
                </a:solidFill>
              </a:rPr>
              <a:t>REVELACIÓN</a:t>
            </a:r>
            <a:r>
              <a:rPr lang="es-ES" sz="4400" b="1" spc="300" dirty="0">
                <a:ln/>
                <a:solidFill>
                  <a:schemeClr val="accent6">
                    <a:lumMod val="75000"/>
                  </a:schemeClr>
                </a:solidFill>
              </a:rPr>
              <a:t> </a:t>
            </a:r>
            <a:r>
              <a:rPr lang="es-ES" sz="4400" b="1" spc="300" dirty="0">
                <a:ln/>
                <a:solidFill>
                  <a:schemeClr val="tx2">
                    <a:lumMod val="50000"/>
                    <a:lumOff val="50000"/>
                  </a:schemeClr>
                </a:solidFill>
              </a:rPr>
              <a:t>GENERAL</a:t>
            </a:r>
            <a:r>
              <a:rPr lang="es-ES" sz="4400" b="1" spc="300" dirty="0">
                <a:ln/>
                <a:solidFill>
                  <a:schemeClr val="accent6">
                    <a:lumMod val="75000"/>
                  </a:schemeClr>
                </a:solidFill>
              </a:rPr>
              <a:t> </a:t>
            </a:r>
            <a:r>
              <a:rPr lang="es-ES" sz="4400" b="1" spc="300" dirty="0">
                <a:ln/>
                <a:solidFill>
                  <a:schemeClr val="accent3">
                    <a:lumMod val="75000"/>
                  </a:schemeClr>
                </a:solidFill>
              </a:rPr>
              <a:t>Y</a:t>
            </a:r>
            <a:r>
              <a:rPr lang="es-ES" sz="4400" b="1" spc="300" dirty="0">
                <a:ln/>
                <a:solidFill>
                  <a:schemeClr val="accent6">
                    <a:lumMod val="75000"/>
                  </a:schemeClr>
                </a:solidFill>
              </a:rPr>
              <a:t> </a:t>
            </a:r>
            <a:r>
              <a:rPr lang="es-ES" sz="4400" b="1" spc="300" dirty="0">
                <a:ln/>
                <a:solidFill>
                  <a:schemeClr val="accent4"/>
                </a:solidFill>
              </a:rPr>
              <a:t>ESPECIAL</a:t>
            </a:r>
          </a:p>
        </p:txBody>
      </p:sp>
      <p:sp>
        <p:nvSpPr>
          <p:cNvPr id="5" name="CuadroTexto 4">
            <a:extLst>
              <a:ext uri="{FF2B5EF4-FFF2-40B4-BE49-F238E27FC236}">
                <a16:creationId xmlns:a16="http://schemas.microsoft.com/office/drawing/2014/main" id="{AEBF2D76-A096-610E-DFEC-8F603FFB4CEA}"/>
              </a:ext>
            </a:extLst>
          </p:cNvPr>
          <p:cNvSpPr txBox="1"/>
          <p:nvPr/>
        </p:nvSpPr>
        <p:spPr>
          <a:xfrm>
            <a:off x="152400" y="674964"/>
            <a:ext cx="5514975" cy="861774"/>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s-ES" b="1" dirty="0">
                <a:effectLst>
                  <a:outerShdw blurRad="38100" dist="38100" dir="2700000" algn="tl">
                    <a:srgbClr val="000000">
                      <a:alpha val="43137"/>
                    </a:srgbClr>
                  </a:outerShdw>
                </a:effectLst>
                <a:latin typeface="Comic Sans MS" panose="030F0702030302020204" pitchFamily="66" charset="0"/>
              </a:rPr>
              <a:t>“Los cielos cuentan la gloria de Dios, y el firmamento anuncia la obra de sus manos” </a:t>
            </a:r>
            <a:r>
              <a:rPr lang="es-ES" sz="1400" b="1" dirty="0">
                <a:effectLst>
                  <a:outerShdw blurRad="38100" dist="38100" dir="2700000" algn="tl">
                    <a:srgbClr val="000000">
                      <a:alpha val="43137"/>
                    </a:srgbClr>
                  </a:outerShdw>
                </a:effectLst>
                <a:latin typeface="Comic Sans MS" panose="030F0702030302020204" pitchFamily="66" charset="0"/>
              </a:rPr>
              <a:t>(Salmo 19:1)</a:t>
            </a:r>
            <a:endParaRPr lang="es-ES" b="1" dirty="0">
              <a:effectLst>
                <a:outerShdw blurRad="38100" dist="38100" dir="2700000" algn="tl">
                  <a:srgbClr val="000000">
                    <a:alpha val="43137"/>
                  </a:srgbClr>
                </a:outerShdw>
              </a:effectLst>
              <a:latin typeface="Comic Sans MS" panose="030F0702030302020204" pitchFamily="66" charset="0"/>
            </a:endParaRPr>
          </a:p>
        </p:txBody>
      </p:sp>
      <p:sp>
        <p:nvSpPr>
          <p:cNvPr id="9" name="CuadroTexto 8">
            <a:extLst>
              <a:ext uri="{FF2B5EF4-FFF2-40B4-BE49-F238E27FC236}">
                <a16:creationId xmlns:a16="http://schemas.microsoft.com/office/drawing/2014/main" id="{E502085C-A4EF-C6CA-42A1-AF2FCCEDDFEC}"/>
              </a:ext>
            </a:extLst>
          </p:cNvPr>
          <p:cNvSpPr txBox="1"/>
          <p:nvPr/>
        </p:nvSpPr>
        <p:spPr>
          <a:xfrm>
            <a:off x="5819776" y="644186"/>
            <a:ext cx="6157912" cy="923330"/>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pPr algn="ctr"/>
            <a:r>
              <a:rPr lang="es-ES" b="1" dirty="0">
                <a:effectLst>
                  <a:outerShdw blurRad="38100" dist="38100" dir="2700000" algn="tl">
                    <a:srgbClr val="000000">
                      <a:alpha val="43137"/>
                    </a:srgbClr>
                  </a:outerShdw>
                </a:effectLst>
                <a:latin typeface="Comic Sans MS" panose="030F0702030302020204" pitchFamily="66" charset="0"/>
              </a:rPr>
              <a:t>“Y él les dijo: Oíd ahora mis palabras. Cuando haya entre vosotros profeta de Jehová, le apareceré en visión, en sueños hablaré con él” </a:t>
            </a:r>
            <a:r>
              <a:rPr lang="es-ES" sz="1400" b="1" dirty="0">
                <a:effectLst>
                  <a:outerShdw blurRad="38100" dist="38100" dir="2700000" algn="tl">
                    <a:srgbClr val="000000">
                      <a:alpha val="43137"/>
                    </a:srgbClr>
                  </a:outerShdw>
                </a:effectLst>
                <a:latin typeface="Comic Sans MS" panose="030F0702030302020204" pitchFamily="66" charset="0"/>
              </a:rPr>
              <a:t>(Números 12:6)</a:t>
            </a: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583114"/>
            <a:ext cx="7421469" cy="1015663"/>
          </a:xfrm>
          <a:prstGeom prst="rect">
            <a:avLst/>
          </a:prstGeom>
          <a:noFill/>
        </p:spPr>
        <p:txBody>
          <a:bodyPr wrap="square" rtlCol="0">
            <a:spAutoFit/>
          </a:bodyPr>
          <a:lstStyle/>
          <a:p>
            <a:pPr>
              <a:spcBef>
                <a:spcPts val="600"/>
              </a:spcBef>
            </a:pPr>
            <a:r>
              <a:rPr lang="es-ES" sz="2000" b="1" dirty="0"/>
              <a:t>Pablo dice que “no tienen excusa” aquellos que niegan la existencia de Dios, pues la naturaleza revela “las cosas invisibles de él, su eterno poder y deidad” (Ro. 1:20; Sal. 19:1).</a:t>
            </a:r>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5250" y="4317208"/>
            <a:ext cx="4333875" cy="2437805"/>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5059613"/>
            <a:ext cx="2889921" cy="1616979"/>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3171826" y="4926262"/>
            <a:ext cx="4533900" cy="1938992"/>
          </a:xfrm>
          <a:prstGeom prst="rect">
            <a:avLst/>
          </a:prstGeom>
          <a:noFill/>
        </p:spPr>
        <p:txBody>
          <a:bodyPr wrap="square">
            <a:spAutoFit/>
          </a:bodyPr>
          <a:lstStyle/>
          <a:p>
            <a:pPr>
              <a:spcBef>
                <a:spcPts val="600"/>
              </a:spcBef>
            </a:pPr>
            <a:r>
              <a:rPr lang="es-ES" sz="2000" b="1" dirty="0"/>
              <a:t>Por esta razón, Dios ha usado métodos más directos para darse a conocer: la revelación especial a través de los profetas y de Jesucristo, tal como ha quedado registrada en la Biblia, la Palabra de Dios (</a:t>
            </a:r>
            <a:r>
              <a:rPr lang="es-ES" sz="2000" b="1" dirty="0" err="1"/>
              <a:t>Heb</a:t>
            </a:r>
            <a:r>
              <a:rPr lang="es-ES" sz="2000" b="1" dirty="0"/>
              <a:t>. 1:1-2).</a:t>
            </a:r>
          </a:p>
        </p:txBody>
      </p:sp>
      <p:sp>
        <p:nvSpPr>
          <p:cNvPr id="13" name="CuadroTexto 12">
            <a:extLst>
              <a:ext uri="{FF2B5EF4-FFF2-40B4-BE49-F238E27FC236}">
                <a16:creationId xmlns:a16="http://schemas.microsoft.com/office/drawing/2014/main" id="{6BFA6C11-EBDF-B173-4B09-D5D38DA01CC2}"/>
              </a:ext>
            </a:extLst>
          </p:cNvPr>
          <p:cNvSpPr txBox="1"/>
          <p:nvPr/>
        </p:nvSpPr>
        <p:spPr>
          <a:xfrm>
            <a:off x="152400" y="4249828"/>
            <a:ext cx="7553324" cy="707886"/>
          </a:xfrm>
          <a:prstGeom prst="rect">
            <a:avLst/>
          </a:prstGeom>
          <a:noFill/>
        </p:spPr>
        <p:txBody>
          <a:bodyPr wrap="square">
            <a:spAutoFit/>
          </a:bodyPr>
          <a:lstStyle/>
          <a:p>
            <a:r>
              <a:rPr lang="es-ES" sz="2000" b="1" dirty="0"/>
              <a:t>Pero la naturaleza, desde la caída de Adán y Eva, también tiene secuelas del pecado (depredación, terremotos, …) </a:t>
            </a:r>
            <a:endParaRPr lang="es-ES" dirty="0"/>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1" y="2608695"/>
            <a:ext cx="7421470"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La forma en la que Dios previó la entrada del pecado podemos verla en el poder regenerador que Él implementó en los seres vivos. Cuando nos herimos, entran en acción mecanismos que cierran la herida y regeneran el tejido. ¡Y esos mecanismos ya estaban allí antes de que se produjese la herida!</a:t>
            </a: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1458E844-135A-3310-F029-AA58EEB5B358}"/>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BBC1331A-08EE-3758-1467-01E70FBAECDD}"/>
              </a:ext>
            </a:extLst>
          </p:cNvPr>
          <p:cNvSpPr txBox="1"/>
          <p:nvPr/>
        </p:nvSpPr>
        <p:spPr>
          <a:xfrm>
            <a:off x="0" y="0"/>
            <a:ext cx="8778242" cy="769441"/>
          </a:xfrm>
          <a:prstGeom prst="rect">
            <a:avLst/>
          </a:prstGeom>
          <a:noFill/>
        </p:spPr>
        <p:txBody>
          <a:bodyPr wrap="square">
            <a:spAutoFit/>
          </a:bodyPr>
          <a:lstStyle/>
          <a:p>
            <a:pPr algn="ctr"/>
            <a:r>
              <a:rPr lang="es-ES" sz="4400" b="1" dirty="0">
                <a:ln w="19050">
                  <a:solidFill>
                    <a:srgbClr val="996600"/>
                  </a:solidFill>
                  <a:prstDash val="solid"/>
                </a:ln>
                <a:solidFill>
                  <a:schemeClr val="bg1"/>
                </a:solidFill>
                <a:effectLst>
                  <a:outerShdw dist="38100" dir="2700000" algn="bl" rotWithShape="0">
                    <a:srgbClr val="7E5400"/>
                  </a:outerShdw>
                </a:effectLst>
              </a:rPr>
              <a:t>EL PROCESO DE LA INSPIRACIÓN</a:t>
            </a:r>
          </a:p>
        </p:txBody>
      </p:sp>
      <p:sp>
        <p:nvSpPr>
          <p:cNvPr id="5" name="CuadroTexto 4">
            <a:extLst>
              <a:ext uri="{FF2B5EF4-FFF2-40B4-BE49-F238E27FC236}">
                <a16:creationId xmlns:a16="http://schemas.microsoft.com/office/drawing/2014/main" id="{A3E0AE05-B3C1-D1F2-833F-5EBFEC866924}"/>
              </a:ext>
            </a:extLst>
          </p:cNvPr>
          <p:cNvSpPr txBox="1"/>
          <p:nvPr/>
        </p:nvSpPr>
        <p:spPr>
          <a:xfrm>
            <a:off x="207544" y="647282"/>
            <a:ext cx="8363154"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3">
                    <a:lumMod val="75000"/>
                  </a:schemeClr>
                </a:solidFill>
                <a:latin typeface="Comic Sans MS" panose="030F0702030302020204" pitchFamily="66" charset="0"/>
              </a:rPr>
              <a:t>“Toda la Escritura es inspirada por Dios, y útil para enseñar, para redargüir, para corregir, para instruir en justicia” </a:t>
            </a:r>
            <a:r>
              <a:rPr lang="es-ES" sz="1400" b="1" dirty="0">
                <a:solidFill>
                  <a:schemeClr val="accent3">
                    <a:lumMod val="75000"/>
                  </a:schemeClr>
                </a:solidFill>
                <a:latin typeface="Comic Sans MS" panose="030F0702030302020204" pitchFamily="66" charset="0"/>
              </a:rPr>
              <a:t>(2ª de Timoteo 3:16)</a:t>
            </a:r>
          </a:p>
        </p:txBody>
      </p:sp>
      <p:sp>
        <p:nvSpPr>
          <p:cNvPr id="6" name="CuadroTexto 5">
            <a:extLst>
              <a:ext uri="{FF2B5EF4-FFF2-40B4-BE49-F238E27FC236}">
                <a16:creationId xmlns:a16="http://schemas.microsoft.com/office/drawing/2014/main" id="{5998B500-13D7-3A76-2D7E-D75040DAD884}"/>
              </a:ext>
            </a:extLst>
          </p:cNvPr>
          <p:cNvSpPr txBox="1"/>
          <p:nvPr/>
        </p:nvSpPr>
        <p:spPr>
          <a:xfrm>
            <a:off x="342900" y="1350763"/>
            <a:ext cx="8020254" cy="1015663"/>
          </a:xfrm>
          <a:prstGeom prst="rect">
            <a:avLst/>
          </a:prstGeom>
          <a:noFill/>
        </p:spPr>
        <p:txBody>
          <a:bodyPr wrap="square" rtlCol="0">
            <a:spAutoFit/>
          </a:bodyPr>
          <a:lstStyle/>
          <a:p>
            <a:pPr>
              <a:spcBef>
                <a:spcPts val="600"/>
              </a:spcBef>
            </a:pPr>
            <a:r>
              <a:rPr lang="es-ES" sz="2000" b="1" dirty="0"/>
              <a:t>Durante siglos, las obras y los mensajes de Dios se transmitieron oralmente, hasta que Dios inspiró a Moisés para que reflejase estos hechos y dichos por escrito.</a:t>
            </a:r>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2516730994"/>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11">
            <a:extLst>
              <a:ext uri="{28A0092B-C50C-407E-A947-70E740481C1C}">
                <a14:useLocalDpi xmlns:a14="http://schemas.microsoft.com/office/drawing/2010/main" val="0"/>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395001"/>
            <a:ext cx="8645332" cy="1323439"/>
          </a:xfrm>
          <a:prstGeom prst="rect">
            <a:avLst/>
          </a:prstGeom>
          <a:noFill/>
        </p:spPr>
        <p:txBody>
          <a:bodyPr wrap="square">
            <a:spAutoFit/>
          </a:bodyPr>
          <a:lstStyle/>
          <a:p>
            <a:pPr>
              <a:spcBef>
                <a:spcPts val="600"/>
              </a:spcBef>
            </a:pPr>
            <a:r>
              <a:rPr lang="es-ES" sz="2000" b="1" dirty="0"/>
              <a:t>A partir de ese momento, los mensajes que Dios quiso preservar fueron escritos por personas “inspiradas”, es decir, dirigidas por el Espíritu Santo (2P. 1:21). Esto hace de la Biblia un libro único, que contiene con integridad la revelación divina.</a:t>
            </a:r>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3" y="3718440"/>
            <a:ext cx="627221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¿Cómo fue este proceso de inspiración?</a:t>
            </a: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720603" y="3769471"/>
            <a:ext cx="6049930" cy="2585323"/>
          </a:xfrm>
          <a:prstGeom prst="rect">
            <a:avLst/>
          </a:prstGeom>
          <a:noFill/>
        </p:spPr>
        <p:txBody>
          <a:bodyPr wrap="square">
            <a:spAutoFit/>
          </a:bodyPr>
          <a:lstStyle/>
          <a:p>
            <a:pPr algn="ctr"/>
            <a:r>
              <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TIPOS DE COMUNICACIÓN PROFÉTICA</a:t>
            </a: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FCE088F-CBEE-4961-B496-D5CAC0D14862}"/>
              </a:ext>
            </a:extLst>
          </p:cNvPr>
          <p:cNvSpPr txBox="1"/>
          <p:nvPr/>
        </p:nvSpPr>
        <p:spPr>
          <a:xfrm>
            <a:off x="0" y="-58368"/>
            <a:ext cx="12192000" cy="769441"/>
          </a:xfrm>
          <a:prstGeom prst="rect">
            <a:avLst/>
          </a:prstGeom>
          <a:noFill/>
        </p:spPr>
        <p:txBody>
          <a:bodyPr wrap="square">
            <a:spAutoFit/>
          </a:bodyPr>
          <a:lstStyle/>
          <a:p>
            <a:pPr algn="ctr"/>
            <a:r>
              <a:rPr lang="es-ES"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rPr>
              <a:t>MENSAJES ORALES</a:t>
            </a: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579330"/>
            <a:ext cx="12192000" cy="923330"/>
          </a:xfrm>
          <a:prstGeom prst="rect">
            <a:avLst/>
          </a:prstGeom>
          <a:noFill/>
        </p:spPr>
        <p:txBody>
          <a:bodyPr wrap="square">
            <a:spAutoFit/>
          </a:bodyPr>
          <a:lstStyle/>
          <a:p>
            <a:pPr algn="ctr"/>
            <a:r>
              <a:rPr lang="es-ES" b="1" dirty="0">
                <a:solidFill>
                  <a:srgbClr val="FFFF99"/>
                </a:solidFill>
                <a:effectLst>
                  <a:outerShdw blurRad="38100" dist="38100" dir="2700000" algn="tl">
                    <a:srgbClr val="000000">
                      <a:alpha val="43137"/>
                    </a:srgbClr>
                  </a:outerShdw>
                </a:effectLst>
                <a:latin typeface="Comic Sans MS" panose="030F0702030302020204" pitchFamily="66" charset="0"/>
              </a:rPr>
              <a:t>“Puso también levitas en la casa de Jehová con címbalos, salterios y arpas, conforme al mandamiento de David, de Gad vidente del rey, y del profeta Natán, porque aquel mandamiento procedía de Jehová por medio de sus profetas” </a:t>
            </a:r>
            <a:r>
              <a:rPr lang="es-ES" sz="1400" b="1" dirty="0">
                <a:solidFill>
                  <a:srgbClr val="FFFF99"/>
                </a:solidFill>
                <a:effectLst>
                  <a:outerShdw blurRad="38100" dist="38100" dir="2700000" algn="tl">
                    <a:srgbClr val="000000">
                      <a:alpha val="43137"/>
                    </a:srgbClr>
                  </a:outerShdw>
                </a:effectLst>
                <a:latin typeface="Comic Sans MS" panose="030F0702030302020204" pitchFamily="66" charset="0"/>
              </a:rPr>
              <a:t>(2º de Crónicas 29:25)</a:t>
            </a:r>
            <a:endParaRPr lang="es-ES" b="1" dirty="0">
              <a:solidFill>
                <a:srgbClr val="FFFF99"/>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7F559B5-EE88-5410-5BDC-A5399A7D126A}"/>
              </a:ext>
            </a:extLst>
          </p:cNvPr>
          <p:cNvSpPr txBox="1"/>
          <p:nvPr/>
        </p:nvSpPr>
        <p:spPr>
          <a:xfrm>
            <a:off x="219919" y="3510384"/>
            <a:ext cx="11881290" cy="1015663"/>
          </a:xfrm>
          <a:prstGeom prst="rect">
            <a:avLst/>
          </a:prstGeom>
          <a:noFill/>
        </p:spPr>
        <p:txBody>
          <a:bodyPr wrap="square" rtlCol="0">
            <a:spAutoFit/>
          </a:bodyPr>
          <a:lstStyle/>
          <a:p>
            <a:pPr>
              <a:spcBef>
                <a:spcPts val="600"/>
              </a:spcBef>
            </a:pPr>
            <a:r>
              <a:rPr lang="es-ES" sz="2000" b="1" dirty="0"/>
              <a:t>Por su parte, los profetas han transmitido oralmente las palabras transmitidas por Dios indicando claramente: “Así ha dicho Jehová” (Jue. 6:8). Esos mensajes –como en el caso de Noé– no siempre han quedado registrados por escrito.</a:t>
            </a:r>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1717883778"/>
              </p:ext>
            </p:extLst>
          </p:nvPr>
        </p:nvGraphicFramePr>
        <p:xfrm>
          <a:off x="197126" y="1878731"/>
          <a:ext cx="11797749"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492299"/>
            <a:ext cx="9361193" cy="400110"/>
          </a:xfrm>
          <a:prstGeom prst="rect">
            <a:avLst/>
          </a:prstGeom>
          <a:noFill/>
        </p:spPr>
        <p:txBody>
          <a:bodyPr wrap="square">
            <a:spAutoFit/>
          </a:bodyPr>
          <a:lstStyle/>
          <a:p>
            <a:r>
              <a:rPr lang="es-ES" sz="2000" b="1" dirty="0"/>
              <a:t>Dios ha hablado directamente a los hombres en cuatro ocasiones: </a:t>
            </a:r>
            <a:endParaRPr lang="es-ES" dirty="0"/>
          </a:p>
        </p:txBody>
      </p:sp>
      <p:sp>
        <p:nvSpPr>
          <p:cNvPr id="15" name="CuadroTexto 14">
            <a:extLst>
              <a:ext uri="{FF2B5EF4-FFF2-40B4-BE49-F238E27FC236}">
                <a16:creationId xmlns:a16="http://schemas.microsoft.com/office/drawing/2014/main" id="{66B239FB-E649-B95B-C39C-A373D9130CCD}"/>
              </a:ext>
            </a:extLst>
          </p:cNvPr>
          <p:cNvSpPr txBox="1"/>
          <p:nvPr/>
        </p:nvSpPr>
        <p:spPr>
          <a:xfrm>
            <a:off x="3216513" y="4537419"/>
            <a:ext cx="4680131" cy="2246769"/>
          </a:xfrm>
          <a:prstGeom prst="rect">
            <a:avLst/>
          </a:prstGeom>
          <a:noFill/>
        </p:spPr>
        <p:txBody>
          <a:bodyPr wrap="square">
            <a:spAutoFit/>
          </a:bodyPr>
          <a:lstStyle/>
          <a:p>
            <a:pPr>
              <a:spcBef>
                <a:spcPts val="600"/>
              </a:spcBef>
            </a:pPr>
            <a:r>
              <a:rPr lang="es-ES" sz="2000" b="1" dirty="0"/>
              <a:t>De muchos profetas solo conocemos sus palabras por lo que otros escribieron, pero tuvieron la misma autoridad que aquellos que dejaron escritos sus mensajes. Entre ellos tenemos a Natán, Elías, Eliseo y Juan el Bautista.</a:t>
            </a:r>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0"/>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r>
              <a:rPr lang="es-ES" sz="4400" b="1" spc="600" dirty="0">
                <a:ln w="22225">
                  <a:noFill/>
                  <a:prstDash val="solid"/>
                </a:ln>
                <a:solidFill>
                  <a:srgbClr val="FFFFAF"/>
                </a:solidFill>
                <a:effectLst>
                  <a:outerShdw blurRad="50800" dist="50800" dir="5400000" algn="ctr" rotWithShape="0">
                    <a:schemeClr val="tx1"/>
                  </a:outerShdw>
                </a:effectLst>
              </a:rPr>
              <a:t>MENSAJES ESCRITOS</a:t>
            </a:r>
          </a:p>
        </p:txBody>
      </p:sp>
      <p:sp>
        <p:nvSpPr>
          <p:cNvPr id="4" name="CuadroTexto 3">
            <a:extLst>
              <a:ext uri="{FF2B5EF4-FFF2-40B4-BE49-F238E27FC236}">
                <a16:creationId xmlns:a16="http://schemas.microsoft.com/office/drawing/2014/main" id="{C1A8977A-1157-A975-470A-D649D95DFF4B}"/>
              </a:ext>
            </a:extLst>
          </p:cNvPr>
          <p:cNvSpPr txBox="1"/>
          <p:nvPr/>
        </p:nvSpPr>
        <p:spPr>
          <a:xfrm>
            <a:off x="1028699" y="641925"/>
            <a:ext cx="10134601" cy="369332"/>
          </a:xfrm>
          <a:prstGeom prst="rect">
            <a:avLst/>
          </a:prstGeom>
          <a:noFill/>
        </p:spPr>
        <p:txBody>
          <a:bodyPr wrap="square">
            <a:spAutoFit/>
          </a:bodyPr>
          <a:lstStyle/>
          <a:p>
            <a:pPr algn="ctr"/>
            <a:r>
              <a:rPr lang="es-ES" b="1" dirty="0">
                <a:solidFill>
                  <a:srgbClr val="EEC3F5"/>
                </a:solidFill>
                <a:effectLst>
                  <a:outerShdw blurRad="38100" dist="38100" dir="2700000" algn="tl">
                    <a:srgbClr val="000000">
                      <a:alpha val="43137"/>
                    </a:srgbClr>
                  </a:outerShdw>
                </a:effectLst>
                <a:latin typeface="Comic Sans MS" panose="030F0702030302020204" pitchFamily="66" charset="0"/>
              </a:rPr>
              <a:t>“Y Jehová dijo a Moisés: Escribe esto para memoria en un libro” </a:t>
            </a:r>
            <a:r>
              <a:rPr lang="es-ES" sz="1400" b="1" dirty="0">
                <a:solidFill>
                  <a:srgbClr val="EEC3F5"/>
                </a:solidFill>
                <a:effectLst>
                  <a:outerShdw blurRad="38100" dist="38100" dir="2700000" algn="tl">
                    <a:srgbClr val="000000">
                      <a:alpha val="43137"/>
                    </a:srgbClr>
                  </a:outerShdw>
                </a:effectLst>
                <a:latin typeface="Comic Sans MS" panose="030F0702030302020204" pitchFamily="66" charset="0"/>
              </a:rPr>
              <a:t>(Éxodo 17:14a)</a:t>
            </a:r>
            <a:endParaRPr lang="es-ES" b="1" dirty="0">
              <a:solidFill>
                <a:srgbClr val="EEC3F5"/>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153743"/>
            <a:ext cx="7439025" cy="707886"/>
          </a:xfrm>
          <a:prstGeom prst="rect">
            <a:avLst/>
          </a:prstGeom>
          <a:noFill/>
        </p:spPr>
        <p:txBody>
          <a:bodyPr wrap="square" rtlCol="0">
            <a:spAutoFit/>
          </a:bodyPr>
          <a:lstStyle/>
          <a:p>
            <a:pPr>
              <a:spcBef>
                <a:spcPts val="600"/>
              </a:spcBef>
            </a:pPr>
            <a:r>
              <a:rPr lang="es-ES" sz="2000" b="1" dirty="0"/>
              <a:t>¿Cuáles eran algunas de las razones por las que Dios decidió dejar por escrito Su mensaje?</a:t>
            </a: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231440243"/>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7" y="3925114"/>
            <a:ext cx="7439025" cy="1631216"/>
          </a:xfrm>
          <a:prstGeom prst="rect">
            <a:avLst/>
          </a:prstGeom>
          <a:noFill/>
        </p:spPr>
        <p:txBody>
          <a:bodyPr wrap="square" rtlCol="0">
            <a:spAutoFit/>
          </a:bodyPr>
          <a:lstStyle/>
          <a:p>
            <a:pPr>
              <a:spcBef>
                <a:spcPts val="600"/>
              </a:spcBef>
            </a:pPr>
            <a:r>
              <a:rPr lang="es-ES" sz="2000" b="1" dirty="0"/>
              <a:t>En la Biblia, los profetas expresaron sus propias reacciones humanas, así como las de otras personas. Contiene tanto poesías, como relatos históricos o sermones escritos. A veces contienen citas de autores no bíblicos, o decretos de reyes paganos.</a:t>
            </a: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556330"/>
            <a:ext cx="7439025"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Sin embargo, no existen dentro de la Biblia grados de inspiración. No importa si registran sermones, hechos o profecías, toda ella fue inspirada por Dios y nos transmite con fidelidad Sus mensajes a lo largo del tiempo (2Tim. 3:16-17).</a:t>
            </a: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000" b="1" dirty="0">
                <a:ln/>
                <a:solidFill>
                  <a:schemeClr val="accent1">
                    <a:lumMod val="75000"/>
                  </a:schemeClr>
                </a:solidFill>
              </a:rPr>
              <a:t>REPRESENTACIONES, SÍMBOLOS Y PARÁBOLAS</a:t>
            </a:r>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565202"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3">
                    <a:lumMod val="75000"/>
                  </a:schemeClr>
                </a:solidFill>
                <a:latin typeface="Comic Sans MS" panose="030F0702030302020204" pitchFamily="66" charset="0"/>
              </a:rPr>
              <a:t>“Y he hablado a los profetas, y aumenté la profecía, y por medio de los profetas usé parábolas” </a:t>
            </a:r>
            <a:r>
              <a:rPr lang="es-ES" sz="1400" b="1" dirty="0">
                <a:solidFill>
                  <a:schemeClr val="accent3">
                    <a:lumMod val="75000"/>
                  </a:schemeClr>
                </a:solidFill>
                <a:latin typeface="Comic Sans MS" panose="030F0702030302020204" pitchFamily="66" charset="0"/>
              </a:rPr>
              <a:t>(Oseas 12:10)</a:t>
            </a: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215456"/>
            <a:ext cx="6200775" cy="1323439"/>
          </a:xfrm>
          <a:prstGeom prst="rect">
            <a:avLst/>
          </a:prstGeom>
          <a:noFill/>
        </p:spPr>
        <p:txBody>
          <a:bodyPr wrap="square" rtlCol="0">
            <a:spAutoFit/>
          </a:bodyPr>
          <a:lstStyle/>
          <a:p>
            <a:pPr>
              <a:spcBef>
                <a:spcPts val="600"/>
              </a:spcBef>
            </a:pPr>
            <a:r>
              <a:rPr lang="es-ES" sz="2000" b="1" dirty="0"/>
              <a:t>Además de relatos históricos, dichos proverbiales, poesías o discursos, la Biblia contiene muchos mensajes transmitidos a través de representaciones, símbolos y parábolas.</a:t>
            </a:r>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303211"/>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spcBef>
                <a:spcPts val="600"/>
              </a:spcBef>
            </a:pPr>
            <a:r>
              <a:rPr lang="es-ES" sz="2000" b="1" dirty="0">
                <a:solidFill>
                  <a:schemeClr val="accent3">
                    <a:lumMod val="75000"/>
                  </a:schemeClr>
                </a:solidFill>
              </a:rPr>
              <a:t>REPRESENTACIONES</a:t>
            </a:r>
          </a:p>
        </p:txBody>
      </p:sp>
      <p:sp>
        <p:nvSpPr>
          <p:cNvPr id="9" name="CuadroTexto 8">
            <a:extLst>
              <a:ext uri="{FF2B5EF4-FFF2-40B4-BE49-F238E27FC236}">
                <a16:creationId xmlns:a16="http://schemas.microsoft.com/office/drawing/2014/main" id="{D50D49CA-C5D1-020F-C20B-58C6BBA0CB46}"/>
              </a:ext>
            </a:extLst>
          </p:cNvPr>
          <p:cNvSpPr txBox="1"/>
          <p:nvPr/>
        </p:nvSpPr>
        <p:spPr>
          <a:xfrm>
            <a:off x="2995610" y="2574200"/>
            <a:ext cx="6211874"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chemeClr val="accent3"/>
                </a:solidFill>
              </a:rPr>
              <a:t>Ezequiel 4:1-8</a:t>
            </a:r>
            <a:r>
              <a:rPr lang="es-ES" sz="2000" b="1" dirty="0"/>
              <a:t>. Dios le pidió a Ezequiel que hiciese una maqueta de Jerusalén para representar el sitio y la caída de la ciudad.</a:t>
            </a:r>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a:extLst>
              <a:ext uri="{28A0092B-C50C-407E-A947-70E740481C1C}">
                <a14:useLocalDpi xmlns:a14="http://schemas.microsoft.com/office/drawing/2010/main" val="0"/>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a:extLst>
              <a:ext uri="{28A0092B-C50C-407E-A947-70E740481C1C}">
                <a14:useLocalDpi xmlns:a14="http://schemas.microsoft.com/office/drawing/2010/main" val="0"/>
              </a:ext>
            </a:extLst>
          </a:blip>
          <a:srcRect l="18706" r="18706"/>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a:extLst>
              <a:ext uri="{28A0092B-C50C-407E-A947-70E740481C1C}">
                <a14:useLocalDpi xmlns:a14="http://schemas.microsoft.com/office/drawing/2010/main" val="0"/>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a:extLst>
              <a:ext uri="{28A0092B-C50C-407E-A947-70E740481C1C}">
                <a14:useLocalDpi xmlns:a14="http://schemas.microsoft.com/office/drawing/2010/main" val="0"/>
              </a:ext>
            </a:extLst>
          </a:blip>
          <a:srcRect l="17489" r="19962"/>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84516" y="4535383"/>
            <a:ext cx="5333871" cy="1015663"/>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es-ES" sz="2000" b="1" dirty="0">
                <a:solidFill>
                  <a:schemeClr val="accent1"/>
                </a:solidFill>
              </a:rPr>
              <a:t>1º de Reyes 20:37-42</a:t>
            </a:r>
            <a:r>
              <a:rPr lang="es-ES" sz="2000" b="1" dirty="0"/>
              <a:t>. Un profeta pide a otro que le golpee y se finge herido en la batalla para reprender el pecado de Acab.</a:t>
            </a:r>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99337" y="3575991"/>
            <a:ext cx="6208147" cy="1015663"/>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CC9900">
                    <a:lumMod val="75000"/>
                  </a:srgbClr>
                </a:solidFill>
                <a:effectLst/>
                <a:uLnTx/>
                <a:uFillTx/>
                <a:latin typeface="Aptos" panose="02110004020202020204"/>
                <a:ea typeface="+mn-ea"/>
                <a:cs typeface="+mn-cs"/>
              </a:rPr>
              <a:t>Oseas 1:2-9</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Dios le ordenó a Oseas que se casase con una mujer adúltera para representar la infidelidad de Israel.</a:t>
            </a: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95610" y="5551046"/>
            <a:ext cx="5322777" cy="1323439"/>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99CC"/>
                </a:solidFill>
                <a:effectLst/>
                <a:uLnTx/>
                <a:uFillTx/>
                <a:latin typeface="Aptos" panose="02110004020202020204"/>
                <a:ea typeface="+mn-ea"/>
                <a:cs typeface="+mn-cs"/>
              </a:rPr>
              <a:t>Jeremías 13:1-11</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Por orden de Dios, Jeremías compró un cinto y lo ocultó. Después Dios le pidió que volviese a por él para mostrar el estado moral de Jerusalén.</a:t>
            </a: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D4839D28-FC94-EC86-498F-36BE75AFF7A3}"/>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es-ES" dirty="0"/>
              <a:t>REPRESENTACIONES, SÍMBOLOS Y PARÁBOLAS</a:t>
            </a:r>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55062" y="862416"/>
            <a:ext cx="2285143"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a:t>SÍMBOLOS</a:t>
            </a:r>
          </a:p>
        </p:txBody>
      </p:sp>
      <p:sp>
        <p:nvSpPr>
          <p:cNvPr id="19" name="CuadroTexto 18">
            <a:extLst>
              <a:ext uri="{FF2B5EF4-FFF2-40B4-BE49-F238E27FC236}">
                <a16:creationId xmlns:a16="http://schemas.microsoft.com/office/drawing/2014/main" id="{FFCAFF92-6C09-08BA-8DE1-68961E69B926}"/>
              </a:ext>
            </a:extLst>
          </p:cNvPr>
          <p:cNvSpPr txBox="1"/>
          <p:nvPr/>
        </p:nvSpPr>
        <p:spPr>
          <a:xfrm>
            <a:off x="235328" y="1417057"/>
            <a:ext cx="5124612"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rgbClr val="2F3195"/>
                </a:solidFill>
              </a:rPr>
              <a:t>Éxodo 25:8</a:t>
            </a:r>
            <a:r>
              <a:rPr lang="es-ES" sz="2000" b="1" dirty="0"/>
              <a:t>. Los sacerdotes, el santuario y sus servicios son símbolos para explicar con detalle el Plan de la Redención.</a:t>
            </a:r>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36103" y="4625546"/>
            <a:ext cx="1784030"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a:t>PARÁBOLAS</a:t>
            </a:r>
          </a:p>
        </p:txBody>
      </p:sp>
      <p:sp>
        <p:nvSpPr>
          <p:cNvPr id="23" name="CuadroTexto 22">
            <a:extLst>
              <a:ext uri="{FF2B5EF4-FFF2-40B4-BE49-F238E27FC236}">
                <a16:creationId xmlns:a16="http://schemas.microsoft.com/office/drawing/2014/main" id="{B90F9E95-3CDB-DE5E-D049-82F04A7D057B}"/>
              </a:ext>
            </a:extLst>
          </p:cNvPr>
          <p:cNvSpPr txBox="1"/>
          <p:nvPr/>
        </p:nvSpPr>
        <p:spPr>
          <a:xfrm>
            <a:off x="6436103" y="5041903"/>
            <a:ext cx="5747584"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chemeClr val="accent1">
                    <a:lumMod val="75000"/>
                  </a:schemeClr>
                </a:solidFill>
              </a:rPr>
              <a:t>Isaías 5:1-7</a:t>
            </a:r>
            <a:r>
              <a:rPr lang="es-ES" sz="2000" b="1" dirty="0"/>
              <a:t>. Los profetas usaron parábolas para llamar al pueblo a reflexionar sobre su situación espiritual.</a:t>
            </a:r>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7">
            <a:extLst>
              <a:ext uri="{28A0092B-C50C-407E-A947-70E740481C1C}">
                <a14:useLocalDpi xmlns:a14="http://schemas.microsoft.com/office/drawing/2010/main" val="0"/>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235328" y="3434278"/>
            <a:ext cx="5124612" cy="1015663"/>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BEA60B"/>
                </a:solidFill>
                <a:effectLst/>
                <a:uLnTx/>
                <a:uFillTx/>
                <a:latin typeface="Aptos" panose="02110004020202020204"/>
                <a:ea typeface="+mn-ea"/>
                <a:cs typeface="+mn-cs"/>
              </a:rPr>
              <a:t>Juan 15:1</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Jesús usó símbolos para explicar su propia misión, como la luz, la vid, el buen pastor…</a:t>
            </a:r>
          </a:p>
        </p:txBody>
      </p:sp>
      <p:sp>
        <p:nvSpPr>
          <p:cNvPr id="5" name="CuadroTexto 4">
            <a:extLst>
              <a:ext uri="{FF2B5EF4-FFF2-40B4-BE49-F238E27FC236}">
                <a16:creationId xmlns:a16="http://schemas.microsoft.com/office/drawing/2014/main" id="{401C1AE1-D702-D50D-D13F-E902B3652608}"/>
              </a:ext>
            </a:extLst>
          </p:cNvPr>
          <p:cNvSpPr txBox="1"/>
          <p:nvPr/>
        </p:nvSpPr>
        <p:spPr>
          <a:xfrm>
            <a:off x="235328" y="2432720"/>
            <a:ext cx="5124612" cy="1015663"/>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CC0000"/>
                </a:solidFill>
                <a:effectLst/>
                <a:uLnTx/>
                <a:uFillTx/>
                <a:latin typeface="Aptos" panose="02110004020202020204"/>
                <a:ea typeface="+mn-ea"/>
                <a:cs typeface="+mn-cs"/>
              </a:rPr>
              <a:t>Apocalipsis 13:2</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Daniel y Apocalipsis usan símbolos (como bestias, cuernos, …) para representar realidades históricas.</a:t>
            </a:r>
          </a:p>
        </p:txBody>
      </p:sp>
      <p:sp>
        <p:nvSpPr>
          <p:cNvPr id="7" name="CuadroTexto 6">
            <a:extLst>
              <a:ext uri="{FF2B5EF4-FFF2-40B4-BE49-F238E27FC236}">
                <a16:creationId xmlns:a16="http://schemas.microsoft.com/office/drawing/2014/main" id="{85A48F99-F3B5-F2F3-94FB-8EB6AD4486EA}"/>
              </a:ext>
            </a:extLst>
          </p:cNvPr>
          <p:cNvSpPr txBox="1"/>
          <p:nvPr/>
        </p:nvSpPr>
        <p:spPr>
          <a:xfrm>
            <a:off x="6436103" y="6056300"/>
            <a:ext cx="5747584" cy="707886"/>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339933"/>
                </a:solidFill>
                <a:effectLst/>
                <a:uLnTx/>
                <a:uFillTx/>
                <a:latin typeface="Aptos" panose="02110004020202020204"/>
                <a:ea typeface="+mn-ea"/>
                <a:cs typeface="+mn-cs"/>
              </a:rPr>
              <a:t>Mateo 13:5</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Jesús usó abundantemente las parábolas para enseñar verdades espirituales.</a:t>
            </a: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588032" y="797510"/>
            <a:ext cx="9044299" cy="4893647"/>
          </a:xfrm>
          <a:prstGeom prst="rect">
            <a:avLst/>
          </a:prstGeom>
          <a:noFill/>
        </p:spPr>
        <p:txBody>
          <a:bodyPr wrap="square">
            <a:spAutoFit/>
          </a:bodyPr>
          <a:lstStyle/>
          <a:p>
            <a:pPr>
              <a:spcBef>
                <a:spcPts val="600"/>
              </a:spcBef>
            </a:pPr>
            <a:r>
              <a:rPr lang="es-ES" sz="2400" b="1" dirty="0">
                <a:latin typeface="Constantia" panose="02030602050306030303" pitchFamily="18" charset="0"/>
              </a:rPr>
              <a:t>“La Escritura presenta la verdad con tal sencillez y con una adaptación tan perfecta a las necesidades y los anhelos del corazón humano, que ha asombrado y encantado a los espíritus más cultivados, al mismo tiempo que capacita al más humilde e incauto para discernir el camino de la salvación. […] Así queda el plan de la redención expuesto delante de nosotros de modo que toda alma pueda ver los pasos que debe dar a fin de arrepentirse para con Dios y tener fe en nuestro Señor Jesucristo y salvarse de la manera señalada por Dios. […] Cuanto más escudriña éste la Biblia, tanto más se profundiza su convicción de que es la Palabra del Dios vivo, y la razón humana se postra ante la majestad de la revelación divina”</a:t>
            </a:r>
          </a:p>
        </p:txBody>
      </p:sp>
      <p:sp>
        <p:nvSpPr>
          <p:cNvPr id="4" name="CuadroTexto 3">
            <a:extLst>
              <a:ext uri="{FF2B5EF4-FFF2-40B4-BE49-F238E27FC236}">
                <a16:creationId xmlns:a16="http://schemas.microsoft.com/office/drawing/2014/main" id="{DF74B97E-82DB-E081-25EE-00B5D738F947}"/>
              </a:ext>
            </a:extLst>
          </p:cNvPr>
          <p:cNvSpPr txBox="1"/>
          <p:nvPr/>
        </p:nvSpPr>
        <p:spPr>
          <a:xfrm>
            <a:off x="7247686" y="5724773"/>
            <a:ext cx="3384645" cy="338554"/>
          </a:xfrm>
          <a:prstGeom prst="rect">
            <a:avLst/>
          </a:prstGeom>
          <a:noFill/>
        </p:spPr>
        <p:txBody>
          <a:bodyPr wrap="none" rtlCol="0">
            <a:spAutoFit/>
          </a:bodyPr>
          <a:lstStyle/>
          <a:p>
            <a:pPr algn="r"/>
            <a:r>
              <a:rPr lang="es-ES" sz="1600" b="1" dirty="0"/>
              <a:t>E. G. W. (El camino a Cristo, p. 107)</a:t>
            </a: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747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334638" y="4319079"/>
            <a:ext cx="5165387" cy="2246769"/>
          </a:xfrm>
          <a:prstGeom prst="rect">
            <a:avLst/>
          </a:prstGeom>
          <a:noFill/>
        </p:spPr>
        <p:txBody>
          <a:bodyPr wrap="square">
            <a:spAutoFit/>
          </a:bodyPr>
          <a:lstStyle/>
          <a:p>
            <a:pPr>
              <a:spcBef>
                <a:spcPts val="600"/>
              </a:spcBef>
            </a:pPr>
            <a:r>
              <a:rPr lang="es-ES" sz="2000" b="1" dirty="0"/>
              <a:t>Señaló que no todas las experiencias y comunicaciones humanas que ella transmitió fueron inspiradas. Es importante tener en cuenta esta distinción al leer sus escritos y experiencias y relacionarnos con ello, especialmente con su correspondencia y sus diarios.</a:t>
            </a:r>
          </a:p>
        </p:txBody>
      </p:sp>
      <p:sp>
        <p:nvSpPr>
          <p:cNvPr id="2" name="CuadroTexto 1">
            <a:extLst>
              <a:ext uri="{FF2B5EF4-FFF2-40B4-BE49-F238E27FC236}">
                <a16:creationId xmlns:a16="http://schemas.microsoft.com/office/drawing/2014/main" id="{F7D4467E-7E2A-B990-0F50-6AD5DB5D1088}"/>
              </a:ext>
            </a:extLst>
          </p:cNvPr>
          <p:cNvSpPr txBox="1"/>
          <p:nvPr/>
        </p:nvSpPr>
        <p:spPr>
          <a:xfrm>
            <a:off x="1" y="0"/>
            <a:ext cx="12191998" cy="646331"/>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es-ES" dirty="0">
                <a:ln w="6600">
                  <a:solidFill>
                    <a:srgbClr val="78BEFD"/>
                  </a:solidFill>
                  <a:prstDash val="solid"/>
                </a:ln>
                <a:effectLst>
                  <a:outerShdw dist="38100" dir="2700000" algn="tl" rotWithShape="0">
                    <a:srgbClr val="78BEFD"/>
                  </a:outerShdw>
                </a:effectLst>
              </a:rPr>
              <a:t>ANEXO:</a:t>
            </a:r>
            <a:r>
              <a:rPr lang="es-ES" dirty="0"/>
              <a:t> REVELACIÓN E INSPIRACIÓN EN ELENA G. WHITE</a:t>
            </a:r>
          </a:p>
        </p:txBody>
      </p:sp>
      <p:sp>
        <p:nvSpPr>
          <p:cNvPr id="15" name="CuadroTexto 14">
            <a:extLst>
              <a:ext uri="{FF2B5EF4-FFF2-40B4-BE49-F238E27FC236}">
                <a16:creationId xmlns:a16="http://schemas.microsoft.com/office/drawing/2014/main" id="{884455A2-A9AF-2AAB-7C2E-1274692D9288}"/>
              </a:ext>
            </a:extLst>
          </p:cNvPr>
          <p:cNvSpPr txBox="1"/>
          <p:nvPr/>
        </p:nvSpPr>
        <p:spPr>
          <a:xfrm>
            <a:off x="3792976" y="2424660"/>
            <a:ext cx="7951551"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Reconocía que el proceso de inspiración implicaba una interacción entre lo divino y lo humano. Dios comunicaba sus mensajes, pero luego el profeta transmitía la instrucción divina utilizando sus propias palabras. Entendía la inspiración divina de los pensamientos humanos como una unión entre la revelación divina y la experiencia humana.</a:t>
            </a:r>
          </a:p>
        </p:txBody>
      </p:sp>
      <p:sp>
        <p:nvSpPr>
          <p:cNvPr id="4" name="CuadroTexto 3">
            <a:extLst>
              <a:ext uri="{FF2B5EF4-FFF2-40B4-BE49-F238E27FC236}">
                <a16:creationId xmlns:a16="http://schemas.microsoft.com/office/drawing/2014/main" id="{67E6B1D4-018E-61AE-007E-513B3629D7F8}"/>
              </a:ext>
            </a:extLst>
          </p:cNvPr>
          <p:cNvSpPr txBox="1"/>
          <p:nvPr/>
        </p:nvSpPr>
        <p:spPr>
          <a:xfrm>
            <a:off x="3792977" y="793444"/>
            <a:ext cx="8157453" cy="1631216"/>
          </a:xfrm>
          <a:prstGeom prst="rect">
            <a:avLst/>
          </a:prstGeom>
          <a:noFill/>
        </p:spPr>
        <p:txBody>
          <a:bodyPr wrap="square">
            <a:spAutoFit/>
          </a:bodyPr>
          <a:lstStyle/>
          <a:p>
            <a:pPr>
              <a:spcBef>
                <a:spcPts val="600"/>
              </a:spcBef>
            </a:pPr>
            <a:r>
              <a:rPr lang="es-ES" sz="2000" b="1" dirty="0"/>
              <a:t>Elena de White fue inspirada divinamente. Sus escritos, su vida y su ministerio son los de una verdadera profeta. Ella poseía la misma inspiración que los profetas de la Biblia, aunque nunca consideró que sus escritos fueran iguales a los de las Escrituras. Siempre consideró la Biblia como la revelación autoritativa e infalible de Dios.</a:t>
            </a:r>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550</TotalTime>
  <Words>1566</Words>
  <Application>Microsoft Office PowerPoint</Application>
  <PresentationFormat>Panorámica</PresentationFormat>
  <Paragraphs>79</Paragraphs>
  <Slides>13</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Aptos</vt:lpstr>
      <vt:lpstr>Arial</vt:lpstr>
      <vt:lpstr>Constantia</vt:lpstr>
      <vt:lpstr>Aptos Display</vt:lpstr>
      <vt:lpstr>Comic Sans MS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67</cp:revision>
  <dcterms:created xsi:type="dcterms:W3CDTF">2026-10-10T16:05:30Z</dcterms:created>
  <dcterms:modified xsi:type="dcterms:W3CDTF">2026-10-12T17:35:22Z</dcterms:modified>
</cp:coreProperties>
</file>