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91" r:id="rId3"/>
    <p:sldId id="258" r:id="rId4"/>
    <p:sldId id="259" r:id="rId5"/>
    <p:sldId id="300" r:id="rId6"/>
    <p:sldId id="301" r:id="rId7"/>
    <p:sldId id="298" r:id="rId8"/>
    <p:sldId id="263" r:id="rId9"/>
    <p:sldId id="264" r:id="rId10"/>
    <p:sldId id="299" r:id="rId11"/>
    <p:sldId id="297" r:id="rId12"/>
    <p:sldId id="294" r:id="rId13"/>
    <p:sldId id="295" r:id="rId14"/>
  </p:sldIdLst>
  <p:sldSz cx="12192000" cy="6858000"/>
  <p:notesSz cx="6858000" cy="9144000"/>
  <p:embeddedFontLst>
    <p:embeddedFont>
      <p:font typeface="Comic Sans MS" panose="030F0702030302020204" pitchFamily="66" charset="0"/>
      <p:regular r:id="rId15"/>
      <p:bold r:id="rId16"/>
      <p:italic r:id="rId17"/>
      <p:boldItalic r:id="rId18"/>
    </p:embeddedFont>
    <p:embeddedFont>
      <p:font typeface="Constantia" panose="02030602050306030303" pitchFamily="18" charset="0"/>
      <p:regular r:id="rId19"/>
      <p:bold r:id="rId20"/>
      <p:italic r:id="rId21"/>
      <p:boldItalic r:id="rId22"/>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es-ES" sz="1600" b="1"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Perseguidos como David</a:t>
          </a:r>
          <a:endParaRPr lang="es-ES" sz="16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es-ES" sz="1600" b="1" dirty="0">
              <a:solidFill>
                <a:schemeClr val="accent4">
                  <a:lumMod val="20000"/>
                  <a:lumOff val="80000"/>
                </a:schemeClr>
              </a:solidFill>
              <a:effectLst>
                <a:glow rad="101600">
                  <a:schemeClr val="tx1"/>
                </a:glow>
                <a:outerShdw blurRad="38100" dist="38100" dir="2700000" algn="tl">
                  <a:srgbClr val="000000">
                    <a:alpha val="43137"/>
                  </a:srgbClr>
                </a:outerShdw>
              </a:effectLst>
            </a:rPr>
            <a:t>En un palacio como Salomón</a:t>
          </a:r>
          <a:endParaRPr lang="es-ES" sz="16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es-ES" sz="1600" b="1" dirty="0">
              <a:solidFill>
                <a:schemeClr val="accent5">
                  <a:lumMod val="20000"/>
                  <a:lumOff val="80000"/>
                </a:schemeClr>
              </a:solidFill>
              <a:effectLst>
                <a:glow rad="101600">
                  <a:schemeClr val="tx1"/>
                </a:glow>
                <a:outerShdw blurRad="38100" dist="38100" dir="2700000" algn="tl">
                  <a:srgbClr val="000000">
                    <a:alpha val="43137"/>
                  </a:srgbClr>
                </a:outerShdw>
              </a:effectLst>
            </a:rPr>
            <a:t>En el extranjero como Daniel</a:t>
          </a:r>
          <a:endParaRPr lang="es-ES" sz="16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es-ES" sz="1600" b="1" dirty="0">
              <a:solidFill>
                <a:schemeClr val="accent3">
                  <a:lumMod val="20000"/>
                  <a:lumOff val="80000"/>
                </a:schemeClr>
              </a:solidFill>
              <a:effectLst>
                <a:glow rad="101600">
                  <a:schemeClr val="tx1"/>
                </a:glow>
                <a:outerShdw blurRad="38100" dist="38100" dir="2700000" algn="tl">
                  <a:srgbClr val="000000">
                    <a:alpha val="43137"/>
                  </a:srgbClr>
                </a:outerShdw>
              </a:effectLst>
            </a:rPr>
            <a:t>En la cárcel como Pablo</a:t>
          </a:r>
          <a:endParaRPr lang="es-ES" sz="16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es-ES" sz="1600" b="1" dirty="0">
              <a:solidFill>
                <a:srgbClr val="E5F5FF"/>
              </a:solidFill>
              <a:effectLst>
                <a:glow rad="101600">
                  <a:schemeClr val="tx1"/>
                </a:glow>
                <a:outerShdw blurRad="38100" dist="38100" dir="2700000" algn="tl">
                  <a:srgbClr val="000000">
                    <a:alpha val="43137"/>
                  </a:srgbClr>
                </a:outerShdw>
              </a:effectLst>
            </a:rPr>
            <a:t>En el destierro como Juan</a:t>
          </a:r>
          <a:endParaRPr lang="es-ES" sz="1600" dirty="0">
            <a:solidFill>
              <a:srgbClr val="E5F5FF"/>
            </a:solidFill>
            <a:effectLst>
              <a:glow rad="101600">
                <a:schemeClr val="tx1"/>
              </a:glow>
              <a:outerShdw blurRad="38100" dist="38100" dir="2700000" algn="tl">
                <a:srgbClr val="000000">
                  <a:alpha val="43137"/>
                </a:srgbClr>
              </a:outerShdw>
            </a:effectLst>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Relatos históricos (</a:t>
          </a:r>
          <a:r>
            <a:rPr lang="es-ES" sz="2000" b="1" dirty="0" err="1">
              <a:solidFill>
                <a:schemeClr val="accent3">
                  <a:lumMod val="40000"/>
                  <a:lumOff val="60000"/>
                </a:schemeClr>
              </a:solidFill>
              <a:effectLst>
                <a:outerShdw blurRad="38100" dist="38100" dir="2700000" algn="tl">
                  <a:srgbClr val="000000"/>
                </a:outerShdw>
              </a:effectLst>
            </a:rPr>
            <a:t>Gn</a:t>
          </a:r>
          <a:r>
            <a:rPr lang="es-ES" sz="2000" b="1" dirty="0">
              <a:solidFill>
                <a:schemeClr val="accent3">
                  <a:lumMod val="40000"/>
                  <a:lumOff val="60000"/>
                </a:schemeClr>
              </a:solidFill>
              <a:effectLst>
                <a:outerShdw blurRad="38100" dist="38100" dir="2700000" algn="tl">
                  <a:srgbClr val="000000"/>
                </a:outerShdw>
              </a:effectLst>
            </a:rPr>
            <a:t>. 37:2)</a:t>
          </a: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Genealogías (Gn. 5:1)</a:t>
          </a: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es-ES" sz="2000" b="1" dirty="0">
              <a:solidFill>
                <a:schemeClr val="accent3">
                  <a:lumMod val="40000"/>
                  <a:lumOff val="60000"/>
                </a:schemeClr>
              </a:solidFill>
              <a:effectLst>
                <a:outerShdw blurRad="38100" dist="38100" dir="2700000" algn="tl">
                  <a:srgbClr val="000000"/>
                </a:outerShdw>
              </a:effectLst>
            </a:rPr>
            <a:t>Profecías (</a:t>
          </a:r>
          <a:r>
            <a:rPr lang="es-ES" sz="2000" b="1" dirty="0" err="1">
              <a:solidFill>
                <a:schemeClr val="accent3">
                  <a:lumMod val="40000"/>
                  <a:lumOff val="60000"/>
                </a:schemeClr>
              </a:solidFill>
              <a:effectLst>
                <a:outerShdw blurRad="38100" dist="38100" dir="2700000" algn="tl">
                  <a:srgbClr val="000000"/>
                </a:outerShdw>
              </a:effectLst>
            </a:rPr>
            <a:t>Is</a:t>
          </a:r>
          <a:r>
            <a:rPr lang="es-ES" sz="2000" b="1" dirty="0">
              <a:solidFill>
                <a:schemeClr val="accent3">
                  <a:lumMod val="40000"/>
                  <a:lumOff val="60000"/>
                </a:schemeClr>
              </a:solidFill>
              <a:effectLst>
                <a:outerShdw blurRad="38100" dist="38100" dir="2700000" algn="tl">
                  <a:srgbClr val="000000"/>
                </a:outerShdw>
              </a:effectLst>
            </a:rPr>
            <a:t>. 13:1)</a:t>
          </a: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Visiones apocalípticas (Ap. 12:1)</a:t>
          </a: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Poesía (gran parte de Isaías)</a:t>
          </a: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Canciones (Cant. 1:1)</a:t>
          </a: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Paralelismos (Is. 17:7)</a:t>
          </a: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bg1"/>
              </a:solidFill>
              <a:effectLst>
                <a:outerShdw blurRad="38100" dist="38100" dir="2700000" algn="tl">
                  <a:srgbClr val="000000"/>
                </a:outerShdw>
              </a:effectLst>
            </a:rPr>
            <a:t>Parábolas (Lc. 18:1)</a:t>
          </a: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es-ES" sz="2000" b="1">
              <a:solidFill>
                <a:schemeClr val="accent3">
                  <a:lumMod val="40000"/>
                  <a:lumOff val="60000"/>
                </a:schemeClr>
              </a:solidFill>
              <a:effectLst>
                <a:outerShdw blurRad="38100" dist="38100" dir="2700000" algn="tl">
                  <a:srgbClr val="000000"/>
                </a:outerShdw>
              </a:effectLst>
            </a:rPr>
            <a:t>Cartas (2Ts. 3:17)</a:t>
          </a: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es-ES" sz="1800" b="1" dirty="0"/>
            <a:t>Dios decidió usar a personas imperfectas –“vasos de barro”– para transmitir Su mensaje (2Co. 4:7). ¿Cómo afectó esta imperfección al mensaje? ¿Es la Biblia 100% confiable?</a:t>
          </a:r>
          <a:endParaRPr lang="es-ES" sz="1800" dirty="0"/>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es-ES" sz="1800" b="1" dirty="0">
              <a:solidFill>
                <a:schemeClr val="accent2">
                  <a:lumMod val="50000"/>
                </a:schemeClr>
              </a:solidFill>
            </a:rPr>
            <a:t>Palabras arcaicas</a:t>
          </a: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es-ES" sz="1800" b="1" dirty="0">
              <a:solidFill>
                <a:srgbClr val="8D8A00"/>
              </a:solidFill>
            </a:rPr>
            <a:t>Errores cometidos por copistas</a:t>
          </a: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buNone/>
          </a:pPr>
          <a:r>
            <a:rPr lang="es-ES" sz="1800" b="1" dirty="0">
              <a:solidFill>
                <a:schemeClr val="accent4">
                  <a:lumMod val="50000"/>
                </a:schemeClr>
              </a:solidFill>
            </a:rPr>
            <a:t>Errores cometidos por los propios escritores</a:t>
          </a: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es-ES" sz="1800" b="1" dirty="0"/>
            <a:t>Palabras en hebreo, arameo o griego cuyo significado no conocemos, o se usaban con otro significado en el tiempo del profeta</a:t>
          </a: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es-ES" sz="1800" b="1" dirty="0"/>
            <a:t>Ejemplos: </a:t>
          </a:r>
          <a:r>
            <a:rPr lang="es-ES" sz="1800" b="1" i="1" u="none" dirty="0" err="1"/>
            <a:t>Gófer</a:t>
          </a:r>
          <a:r>
            <a:rPr lang="es-ES" sz="1800" b="1" dirty="0"/>
            <a:t> (גֹּ</a:t>
          </a:r>
          <a:r>
            <a:rPr lang="es-ES" sz="1800" b="1" dirty="0" err="1"/>
            <a:t>פֶר</a:t>
          </a:r>
          <a:r>
            <a:rPr lang="es-ES" sz="1800" b="1" dirty="0"/>
            <a:t>) (</a:t>
          </a:r>
          <a:r>
            <a:rPr lang="es-ES" sz="1800" b="1" dirty="0" err="1"/>
            <a:t>Gn</a:t>
          </a:r>
          <a:r>
            <a:rPr lang="es-ES" sz="1800" b="1" dirty="0"/>
            <a:t>. 6:14); </a:t>
          </a:r>
          <a:r>
            <a:rPr lang="es-ES" sz="1800" b="1" i="1" u="none" dirty="0" err="1"/>
            <a:t>Sélah</a:t>
          </a:r>
          <a:r>
            <a:rPr lang="es-ES" sz="1800" b="1" dirty="0"/>
            <a:t> (</a:t>
          </a:r>
          <a:r>
            <a:rPr lang="es-ES" sz="1800" b="1" dirty="0" err="1"/>
            <a:t>סֶלָה</a:t>
          </a:r>
          <a:r>
            <a:rPr lang="es-ES" sz="1800" b="1" dirty="0"/>
            <a:t>) (usada en varios salmos)</a:t>
          </a: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es-ES" sz="1800" b="1" dirty="0"/>
            <a:t>Al copiar los textos, o al escribirlos al dictado, el copista puede cometer errores (más comunes en el Nuevo Testamento)</a:t>
          </a: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es-ES" sz="1800" b="1" dirty="0"/>
            <a:t>Ejemplo: la “Coma </a:t>
          </a:r>
          <a:r>
            <a:rPr lang="es-ES" sz="1800" b="1" dirty="0" err="1"/>
            <a:t>joánica</a:t>
          </a:r>
          <a:r>
            <a:rPr lang="es-ES" sz="1800" b="1" dirty="0"/>
            <a:t>” (1Jn. 5:7-8). Es un comentario de un copista que, posteriormente, fue incorporado al texto por otro copista</a:t>
          </a:r>
        </a:p>
      </dgm:t>
    </dgm:pt>
    <dgm:pt modelId="{17CE74F4-E5E7-4141-934F-03E7DD5C3EE8}" type="parTrans" cxnId="{93901C86-EA7A-4876-9721-7497AA13AE41}">
      <dgm:prSet/>
      <dgm:spPr/>
      <dgm:t>
        <a:bodyPr/>
        <a:lstStyle/>
        <a:p>
          <a:endParaRPr lang="es-ES"/>
        </a:p>
      </dgm:t>
    </dgm:pt>
    <dgm:pt modelId="{AE6247F6-E2E7-4331-8AF5-688D104DBB16}" type="sibTrans" cxnId="{93901C86-EA7A-4876-9721-7497AA13AE41}">
      <dgm:prSet/>
      <dgm:spPr/>
      <dgm:t>
        <a:bodyPr/>
        <a:lstStyle/>
        <a:p>
          <a:endParaRPr lang="es-ES"/>
        </a:p>
      </dgm:t>
    </dgm:pt>
    <dgm:pt modelId="{48CFA06D-6389-4D19-922C-3590381705AD}">
      <dgm:prSet phldrT="[Texto]" phldr="0" custT="1"/>
      <dgm:spPr/>
      <dgm:t>
        <a:bodyPr/>
        <a:lstStyle/>
        <a:p>
          <a:pPr>
            <a:buClr>
              <a:schemeClr val="accent4">
                <a:lumMod val="50000"/>
              </a:schemeClr>
            </a:buClr>
            <a:buFont typeface="Wingdings" panose="05000000000000000000" pitchFamily="2" charset="2"/>
            <a:buChar char=""/>
          </a:pPr>
          <a:r>
            <a:rPr lang="es-ES" sz="1800" b="1" dirty="0"/>
            <a:t>Al citar un texto de memoria, o relatar un hecho del que no fueron testigos, los autores bíblicos pudieron cometer leves errores sin importancia</a:t>
          </a: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buClr>
              <a:schemeClr val="accent4">
                <a:lumMod val="50000"/>
              </a:schemeClr>
            </a:buClr>
            <a:buFont typeface="Wingdings" panose="05000000000000000000" pitchFamily="2" charset="2"/>
            <a:buChar char=""/>
          </a:pPr>
          <a:r>
            <a:rPr lang="es-ES" sz="1800" b="1" dirty="0"/>
            <a:t>Ejemplo: La cita de Mateo en la que llama Zacarías, asesinado por Joás, “hijo de </a:t>
          </a:r>
          <a:r>
            <a:rPr lang="es-ES" sz="1800" b="1" dirty="0" err="1"/>
            <a:t>Berequías</a:t>
          </a:r>
          <a:r>
            <a:rPr lang="es-ES" sz="1800" b="1" dirty="0"/>
            <a:t>” (que es el autor del libro de Zacarías) (Mt. 23:35; ver </a:t>
          </a:r>
          <a:r>
            <a:rPr lang="es-ES" sz="1800" b="1" dirty="0" err="1"/>
            <a:t>Lc</a:t>
          </a:r>
          <a:r>
            <a:rPr lang="es-ES" sz="1800" b="1" dirty="0"/>
            <a:t>. 11:51;</a:t>
          </a:r>
          <a:br>
            <a:rPr lang="es-ES" sz="1800" b="1" dirty="0"/>
          </a:br>
          <a:r>
            <a:rPr lang="es-ES" sz="1800" b="1" dirty="0"/>
            <a:t>2Cr. 24:22)</a:t>
          </a: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es-ES" sz="1800" b="1" dirty="0">
              <a:solidFill>
                <a:schemeClr val="accent5">
                  <a:lumMod val="50000"/>
                </a:schemeClr>
              </a:solidFill>
            </a:rPr>
            <a:t>Errores de los traductores</a:t>
          </a: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es-ES" sz="1800" b="1" dirty="0"/>
            <a:t>Los traductores de la Biblia, especialmente las vertidas en lenguaje moderno, pueden estar influenciadas por las ideas del traductor</a:t>
          </a: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es-ES" sz="1800" b="1" dirty="0"/>
            <a:t>Ejemplo: Algunas versiones modernas (</a:t>
          </a:r>
          <a:r>
            <a:rPr lang="es-ES" sz="1800" b="1" dirty="0" err="1"/>
            <a:t>TLA</a:t>
          </a:r>
          <a:r>
            <a:rPr lang="es-ES" sz="1800" b="1" dirty="0"/>
            <a:t>) traducen “domingo” el texto referido al día del Señor (Ap. 1:10), cuando esta expresión comenzó a usarse después de la muerte del apóstol</a:t>
          </a: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90574"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2208" custScaleY="133144">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2">
                  <a:lumMod val="20000"/>
                  <a:lumOff val="80000"/>
                </a:schemeClr>
              </a:solidFill>
              <a:effectLst>
                <a:glow rad="101600">
                  <a:schemeClr val="tx1"/>
                </a:glow>
                <a:outerShdw blurRad="38100" dist="38100" dir="2700000" algn="tl">
                  <a:srgbClr val="000000">
                    <a:alpha val="43137"/>
                  </a:srgbClr>
                </a:outerShdw>
              </a:effectLst>
            </a:rPr>
            <a:t>Perseguidos como David</a:t>
          </a:r>
          <a:endParaRPr lang="es-ES" sz="1600" kern="1200" dirty="0">
            <a:solidFill>
              <a:schemeClr val="accent2">
                <a:lumMod val="20000"/>
                <a:lumOff val="80000"/>
              </a:schemeClr>
            </a:solidFill>
            <a:effectLst>
              <a:glow rad="101600">
                <a:schemeClr val="tx1"/>
              </a:glow>
              <a:outerShdw blurRad="38100" dist="38100" dir="2700000" algn="tl">
                <a:srgbClr val="000000">
                  <a:alpha val="43137"/>
                </a:srgbClr>
              </a:outerShdw>
            </a:effectLst>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4">
                  <a:lumMod val="20000"/>
                  <a:lumOff val="80000"/>
                </a:schemeClr>
              </a:solidFill>
              <a:effectLst>
                <a:glow rad="101600">
                  <a:schemeClr val="tx1"/>
                </a:glow>
                <a:outerShdw blurRad="38100" dist="38100" dir="2700000" algn="tl">
                  <a:srgbClr val="000000">
                    <a:alpha val="43137"/>
                  </a:srgbClr>
                </a:outerShdw>
              </a:effectLst>
            </a:rPr>
            <a:t>En un palacio como Salomón</a:t>
          </a:r>
          <a:endParaRPr lang="es-ES" sz="1600" kern="1200" dirty="0">
            <a:solidFill>
              <a:schemeClr val="accent4">
                <a:lumMod val="20000"/>
                <a:lumOff val="80000"/>
              </a:schemeClr>
            </a:solidFill>
            <a:effectLst>
              <a:glow rad="101600">
                <a:schemeClr val="tx1"/>
              </a:glow>
              <a:outerShdw blurRad="38100" dist="38100" dir="2700000" algn="tl">
                <a:srgbClr val="000000">
                  <a:alpha val="43137"/>
                </a:srgbClr>
              </a:outerShdw>
            </a:effectLst>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5">
                  <a:lumMod val="20000"/>
                  <a:lumOff val="80000"/>
                </a:schemeClr>
              </a:solidFill>
              <a:effectLst>
                <a:glow rad="101600">
                  <a:schemeClr val="tx1"/>
                </a:glow>
                <a:outerShdw blurRad="38100" dist="38100" dir="2700000" algn="tl">
                  <a:srgbClr val="000000">
                    <a:alpha val="43137"/>
                  </a:srgbClr>
                </a:outerShdw>
              </a:effectLst>
            </a:rPr>
            <a:t>En el extranjero como Daniel</a:t>
          </a:r>
          <a:endParaRPr lang="es-ES" sz="1600" kern="1200" dirty="0">
            <a:solidFill>
              <a:schemeClr val="accent5">
                <a:lumMod val="20000"/>
                <a:lumOff val="80000"/>
              </a:schemeClr>
            </a:solidFill>
            <a:effectLst>
              <a:glow rad="101600">
                <a:schemeClr val="tx1"/>
              </a:glow>
              <a:outerShdw blurRad="38100" dist="38100" dir="2700000" algn="tl">
                <a:srgbClr val="000000">
                  <a:alpha val="43137"/>
                </a:srgbClr>
              </a:outerShdw>
            </a:effectLst>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chemeClr val="accent3">
                  <a:lumMod val="20000"/>
                  <a:lumOff val="80000"/>
                </a:schemeClr>
              </a:solidFill>
              <a:effectLst>
                <a:glow rad="101600">
                  <a:schemeClr val="tx1"/>
                </a:glow>
                <a:outerShdw blurRad="38100" dist="38100" dir="2700000" algn="tl">
                  <a:srgbClr val="000000">
                    <a:alpha val="43137"/>
                  </a:srgbClr>
                </a:outerShdw>
              </a:effectLst>
            </a:rPr>
            <a:t>En la cárcel como Pablo</a:t>
          </a:r>
          <a:endParaRPr lang="es-ES" sz="1600" kern="1200" dirty="0">
            <a:solidFill>
              <a:schemeClr val="accent3">
                <a:lumMod val="20000"/>
                <a:lumOff val="80000"/>
              </a:schemeClr>
            </a:solidFill>
            <a:effectLst>
              <a:glow rad="101600">
                <a:schemeClr val="tx1"/>
              </a:glow>
              <a:outerShdw blurRad="38100" dist="38100" dir="2700000" algn="tl">
                <a:srgbClr val="000000">
                  <a:alpha val="43137"/>
                </a:srgbClr>
              </a:outerShdw>
            </a:effectLst>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es-ES" sz="1600" b="1" kern="1200" dirty="0">
              <a:solidFill>
                <a:srgbClr val="E5F5FF"/>
              </a:solidFill>
              <a:effectLst>
                <a:glow rad="101600">
                  <a:schemeClr val="tx1"/>
                </a:glow>
                <a:outerShdw blurRad="38100" dist="38100" dir="2700000" algn="tl">
                  <a:srgbClr val="000000">
                    <a:alpha val="43137"/>
                  </a:srgbClr>
                </a:outerShdw>
              </a:effectLst>
            </a:rPr>
            <a:t>En el destierro como Juan</a:t>
          </a:r>
          <a:endParaRPr lang="es-ES" sz="1600" kern="1200" dirty="0">
            <a:solidFill>
              <a:srgbClr val="E5F5FF"/>
            </a:solidFill>
            <a:effectLst>
              <a:glow rad="101600">
                <a:schemeClr val="tx1"/>
              </a:glow>
              <a:outerShdw blurRad="38100" dist="38100" dir="2700000" algn="tl">
                <a:srgbClr val="000000">
                  <a:alpha val="43137"/>
                </a:srgbClr>
              </a:outerShdw>
            </a:effectLst>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2019"/>
          <a:ext cx="5728825" cy="309524"/>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Relatos históricos (</a:t>
          </a:r>
          <a:r>
            <a:rPr lang="es-ES" sz="2000" b="1" kern="1200" dirty="0" err="1">
              <a:solidFill>
                <a:schemeClr val="accent3">
                  <a:lumMod val="40000"/>
                  <a:lumOff val="60000"/>
                </a:schemeClr>
              </a:solidFill>
              <a:effectLst>
                <a:outerShdw blurRad="38100" dist="38100" dir="2700000" algn="tl">
                  <a:srgbClr val="000000"/>
                </a:outerShdw>
              </a:effectLst>
            </a:rPr>
            <a:t>Gn</a:t>
          </a:r>
          <a:r>
            <a:rPr lang="es-ES" sz="2000" b="1" kern="1200" dirty="0">
              <a:solidFill>
                <a:schemeClr val="accent3">
                  <a:lumMod val="40000"/>
                  <a:lumOff val="60000"/>
                </a:schemeClr>
              </a:solidFill>
              <a:effectLst>
                <a:outerShdw blurRad="38100" dist="38100" dir="2700000" algn="tl">
                  <a:srgbClr val="000000"/>
                </a:outerShdw>
              </a:effectLst>
            </a:rPr>
            <a:t>. 37:2)</a:t>
          </a:r>
        </a:p>
      </dsp:txBody>
      <dsp:txXfrm>
        <a:off x="15110" y="17129"/>
        <a:ext cx="5698605" cy="279304"/>
      </dsp:txXfrm>
    </dsp:sp>
    <dsp:sp modelId="{9CDF292F-7AA4-4C9A-BCA8-216E1731C09F}">
      <dsp:nvSpPr>
        <dsp:cNvPr id="0" name=""/>
        <dsp:cNvSpPr/>
      </dsp:nvSpPr>
      <dsp:spPr>
        <a:xfrm>
          <a:off x="0" y="320614"/>
          <a:ext cx="5728825" cy="309524"/>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Genealogías (Gn. 5:1)</a:t>
          </a:r>
        </a:p>
      </dsp:txBody>
      <dsp:txXfrm>
        <a:off x="15110" y="335724"/>
        <a:ext cx="5698605" cy="279304"/>
      </dsp:txXfrm>
    </dsp:sp>
    <dsp:sp modelId="{6A23640A-FE65-4547-8FF1-69CD1665EE7B}">
      <dsp:nvSpPr>
        <dsp:cNvPr id="0" name=""/>
        <dsp:cNvSpPr/>
      </dsp:nvSpPr>
      <dsp:spPr>
        <a:xfrm>
          <a:off x="0" y="639209"/>
          <a:ext cx="5728825" cy="309524"/>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dirty="0">
              <a:solidFill>
                <a:schemeClr val="accent3">
                  <a:lumMod val="40000"/>
                  <a:lumOff val="60000"/>
                </a:schemeClr>
              </a:solidFill>
              <a:effectLst>
                <a:outerShdw blurRad="38100" dist="38100" dir="2700000" algn="tl">
                  <a:srgbClr val="000000"/>
                </a:outerShdw>
              </a:effectLst>
            </a:rPr>
            <a:t>Profecías (</a:t>
          </a:r>
          <a:r>
            <a:rPr lang="es-ES" sz="2000" b="1" kern="1200" dirty="0" err="1">
              <a:solidFill>
                <a:schemeClr val="accent3">
                  <a:lumMod val="40000"/>
                  <a:lumOff val="60000"/>
                </a:schemeClr>
              </a:solidFill>
              <a:effectLst>
                <a:outerShdw blurRad="38100" dist="38100" dir="2700000" algn="tl">
                  <a:srgbClr val="000000"/>
                </a:outerShdw>
              </a:effectLst>
            </a:rPr>
            <a:t>Is</a:t>
          </a:r>
          <a:r>
            <a:rPr lang="es-ES" sz="2000" b="1" kern="1200" dirty="0">
              <a:solidFill>
                <a:schemeClr val="accent3">
                  <a:lumMod val="40000"/>
                  <a:lumOff val="60000"/>
                </a:schemeClr>
              </a:solidFill>
              <a:effectLst>
                <a:outerShdw blurRad="38100" dist="38100" dir="2700000" algn="tl">
                  <a:srgbClr val="000000"/>
                </a:outerShdw>
              </a:effectLst>
            </a:rPr>
            <a:t>. 13:1)</a:t>
          </a:r>
        </a:p>
      </dsp:txBody>
      <dsp:txXfrm>
        <a:off x="15110" y="654319"/>
        <a:ext cx="5698605" cy="279304"/>
      </dsp:txXfrm>
    </dsp:sp>
    <dsp:sp modelId="{8D141A1E-82A6-4D75-8D19-3E1D03942BA4}">
      <dsp:nvSpPr>
        <dsp:cNvPr id="0" name=""/>
        <dsp:cNvSpPr/>
      </dsp:nvSpPr>
      <dsp:spPr>
        <a:xfrm>
          <a:off x="0" y="957804"/>
          <a:ext cx="5728825" cy="309524"/>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Visiones apocalípticas (Ap. 12:1)</a:t>
          </a:r>
        </a:p>
      </dsp:txBody>
      <dsp:txXfrm>
        <a:off x="15110" y="972914"/>
        <a:ext cx="5698605" cy="279304"/>
      </dsp:txXfrm>
    </dsp:sp>
    <dsp:sp modelId="{C40C0A74-EA93-4224-9CBB-D814D4DBD921}">
      <dsp:nvSpPr>
        <dsp:cNvPr id="0" name=""/>
        <dsp:cNvSpPr/>
      </dsp:nvSpPr>
      <dsp:spPr>
        <a:xfrm>
          <a:off x="0" y="1276398"/>
          <a:ext cx="5728825" cy="309524"/>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Poesía (gran parte de Isaías)</a:t>
          </a:r>
        </a:p>
      </dsp:txBody>
      <dsp:txXfrm>
        <a:off x="15110" y="1291508"/>
        <a:ext cx="5698605" cy="279304"/>
      </dsp:txXfrm>
    </dsp:sp>
    <dsp:sp modelId="{4776BF43-960A-49BB-8E45-4FA356F856D0}">
      <dsp:nvSpPr>
        <dsp:cNvPr id="0" name=""/>
        <dsp:cNvSpPr/>
      </dsp:nvSpPr>
      <dsp:spPr>
        <a:xfrm>
          <a:off x="0" y="1594993"/>
          <a:ext cx="5728825" cy="309524"/>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Canciones (Cant. 1:1)</a:t>
          </a:r>
        </a:p>
      </dsp:txBody>
      <dsp:txXfrm>
        <a:off x="15110" y="1610103"/>
        <a:ext cx="5698605" cy="279304"/>
      </dsp:txXfrm>
    </dsp:sp>
    <dsp:sp modelId="{76E3323B-82A1-4772-9243-1FCC891EC0A8}">
      <dsp:nvSpPr>
        <dsp:cNvPr id="0" name=""/>
        <dsp:cNvSpPr/>
      </dsp:nvSpPr>
      <dsp:spPr>
        <a:xfrm>
          <a:off x="0" y="1913588"/>
          <a:ext cx="5728825" cy="309524"/>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Paralelismos (Is. 17:7)</a:t>
          </a:r>
        </a:p>
      </dsp:txBody>
      <dsp:txXfrm>
        <a:off x="15110" y="1928698"/>
        <a:ext cx="5698605" cy="279304"/>
      </dsp:txXfrm>
    </dsp:sp>
    <dsp:sp modelId="{6148C81F-F04F-44BC-8D7A-3C655EE8E6C9}">
      <dsp:nvSpPr>
        <dsp:cNvPr id="0" name=""/>
        <dsp:cNvSpPr/>
      </dsp:nvSpPr>
      <dsp:spPr>
        <a:xfrm>
          <a:off x="0" y="2232182"/>
          <a:ext cx="5728825" cy="309524"/>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bg1"/>
              </a:solidFill>
              <a:effectLst>
                <a:outerShdw blurRad="38100" dist="38100" dir="2700000" algn="tl">
                  <a:srgbClr val="000000"/>
                </a:outerShdw>
              </a:effectLst>
            </a:rPr>
            <a:t>Parábolas (Lc. 18:1)</a:t>
          </a:r>
        </a:p>
      </dsp:txBody>
      <dsp:txXfrm>
        <a:off x="15110" y="2247292"/>
        <a:ext cx="5698605" cy="279304"/>
      </dsp:txXfrm>
    </dsp:sp>
    <dsp:sp modelId="{09AFF0BC-71D2-476B-913E-E29D5F954ED2}">
      <dsp:nvSpPr>
        <dsp:cNvPr id="0" name=""/>
        <dsp:cNvSpPr/>
      </dsp:nvSpPr>
      <dsp:spPr>
        <a:xfrm>
          <a:off x="0" y="2550777"/>
          <a:ext cx="5728825" cy="309524"/>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76200" rIns="76200" bIns="76200" numCol="1" spcCol="1270" anchor="ctr" anchorCtr="0">
          <a:noAutofit/>
        </a:bodyPr>
        <a:lstStyle/>
        <a:p>
          <a:pPr marL="0" lvl="0" indent="0" algn="l" defTabSz="889000">
            <a:lnSpc>
              <a:spcPct val="90000"/>
            </a:lnSpc>
            <a:spcBef>
              <a:spcPct val="0"/>
            </a:spcBef>
            <a:spcAft>
              <a:spcPct val="35000"/>
            </a:spcAft>
            <a:buNone/>
          </a:pPr>
          <a:r>
            <a:rPr lang="es-ES" sz="2000" b="1" kern="1200">
              <a:solidFill>
                <a:schemeClr val="accent3">
                  <a:lumMod val="40000"/>
                  <a:lumOff val="60000"/>
                </a:schemeClr>
              </a:solidFill>
              <a:effectLst>
                <a:outerShdw blurRad="38100" dist="38100" dir="2700000" algn="tl">
                  <a:srgbClr val="000000"/>
                </a:outerShdw>
              </a:effectLst>
            </a:rPr>
            <a:t>Cartas (2Ts. 3:17)</a:t>
          </a:r>
        </a:p>
      </dsp:txBody>
      <dsp:txXfrm>
        <a:off x="15110" y="2565887"/>
        <a:ext cx="5698605" cy="2793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t>Dios decidió usar a personas imperfectas –“vasos de barro”– para transmitir Su mensaje (2Co. 4:7). ¿Cómo afectó esta imperfección al mensaje? ¿Es la Biblia 100% confiable?</a:t>
          </a:r>
          <a:endParaRPr lang="es-ES" sz="1800" kern="1200" dirty="0"/>
        </a:p>
      </dsp:txBody>
      <dsp:txXfrm>
        <a:off x="0" y="13575"/>
        <a:ext cx="11915774" cy="701352"/>
      </dsp:txXfrm>
    </dsp:sp>
    <dsp:sp modelId="{03DA7B94-B351-4D85-9EAA-E7712D00A9F2}">
      <dsp:nvSpPr>
        <dsp:cNvPr id="0" name=""/>
        <dsp:cNvSpPr/>
      </dsp:nvSpPr>
      <dsp:spPr>
        <a:xfrm>
          <a:off x="6003" y="653093"/>
          <a:ext cx="23131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2">
                  <a:lumMod val="50000"/>
                </a:schemeClr>
              </a:solidFill>
            </a:rPr>
            <a:t>Palabras arcaicas</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s-ES" sz="1800" b="1" kern="1200" dirty="0"/>
            <a:t>Palabras en hebreo, arameo o griego cuyo significado no conocemos, o se usaban con otro significado en el tiempo del profeta</a:t>
          </a:r>
        </a:p>
        <a:p>
          <a:pPr marL="171450" lvl="1" indent="-171450" algn="l" defTabSz="800100">
            <a:lnSpc>
              <a:spcPct val="90000"/>
            </a:lnSpc>
            <a:spcBef>
              <a:spcPct val="0"/>
            </a:spcBef>
            <a:spcAft>
              <a:spcPct val="15000"/>
            </a:spcAft>
            <a:buClr>
              <a:schemeClr val="accent2">
                <a:lumMod val="50000"/>
              </a:schemeClr>
            </a:buClr>
            <a:buFont typeface="Wingdings" panose="05000000000000000000" pitchFamily="2" charset="2"/>
            <a:buChar char="q"/>
          </a:pPr>
          <a:r>
            <a:rPr lang="es-ES" sz="1800" b="1" kern="1200" dirty="0"/>
            <a:t>Ejemplos: </a:t>
          </a:r>
          <a:r>
            <a:rPr lang="es-ES" sz="1800" b="1" i="1" u="none" kern="1200" dirty="0" err="1"/>
            <a:t>Gófer</a:t>
          </a:r>
          <a:r>
            <a:rPr lang="es-ES" sz="1800" b="1" kern="1200" dirty="0"/>
            <a:t> (גֹּ</a:t>
          </a:r>
          <a:r>
            <a:rPr lang="es-ES" sz="1800" b="1" kern="1200" dirty="0" err="1"/>
            <a:t>פֶר</a:t>
          </a:r>
          <a:r>
            <a:rPr lang="es-ES" sz="1800" b="1" kern="1200" dirty="0"/>
            <a:t>) (</a:t>
          </a:r>
          <a:r>
            <a:rPr lang="es-ES" sz="1800" b="1" kern="1200" dirty="0" err="1"/>
            <a:t>Gn</a:t>
          </a:r>
          <a:r>
            <a:rPr lang="es-ES" sz="1800" b="1" kern="1200" dirty="0"/>
            <a:t>. 6:14); </a:t>
          </a:r>
          <a:r>
            <a:rPr lang="es-ES" sz="1800" b="1" i="1" u="none" kern="1200" dirty="0" err="1"/>
            <a:t>Sélah</a:t>
          </a:r>
          <a:r>
            <a:rPr lang="es-ES" sz="1800" b="1" kern="1200" dirty="0"/>
            <a:t> (</a:t>
          </a:r>
          <a:r>
            <a:rPr lang="es-ES" sz="1800" b="1" kern="1200" dirty="0" err="1"/>
            <a:t>סֶלָה</a:t>
          </a:r>
          <a:r>
            <a:rPr lang="es-ES" sz="1800" b="1" kern="1200" dirty="0"/>
            <a:t>) (usada en varios salmos)</a:t>
          </a:r>
        </a:p>
      </dsp:txBody>
      <dsp:txXfrm>
        <a:off x="6003" y="653093"/>
        <a:ext cx="2313183" cy="3875873"/>
      </dsp:txXfrm>
    </dsp:sp>
    <dsp:sp modelId="{FAC9F74B-F150-4795-A275-4CCA30C0FD74}">
      <dsp:nvSpPr>
        <dsp:cNvPr id="0" name=""/>
        <dsp:cNvSpPr/>
      </dsp:nvSpPr>
      <dsp:spPr>
        <a:xfrm>
          <a:off x="2319186" y="653093"/>
          <a:ext cx="2966909"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rgbClr val="8D8A00"/>
              </a:solidFill>
            </a:rPr>
            <a:t>Errores cometidos por copistas</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s-ES" sz="1800" b="1" kern="1200" dirty="0"/>
            <a:t>Al copiar los textos, o al escribirlos al dictado, el copista puede cometer errores (más comunes en el Nuevo Testamento)</a:t>
          </a:r>
        </a:p>
        <a:p>
          <a:pPr marL="171450" lvl="1" indent="-171450" algn="l" defTabSz="800100" rtl="0">
            <a:lnSpc>
              <a:spcPct val="90000"/>
            </a:lnSpc>
            <a:spcBef>
              <a:spcPct val="0"/>
            </a:spcBef>
            <a:spcAft>
              <a:spcPct val="15000"/>
            </a:spcAft>
            <a:buClr>
              <a:srgbClr val="7D7A00"/>
            </a:buClr>
            <a:buFont typeface="Wingdings" panose="05000000000000000000" pitchFamily="2" charset="2"/>
            <a:buChar char="v"/>
          </a:pPr>
          <a:r>
            <a:rPr lang="es-ES" sz="1800" b="1" kern="1200" dirty="0"/>
            <a:t>Ejemplo: la “Coma </a:t>
          </a:r>
          <a:r>
            <a:rPr lang="es-ES" sz="1800" b="1" kern="1200" dirty="0" err="1"/>
            <a:t>joánica</a:t>
          </a:r>
          <a:r>
            <a:rPr lang="es-ES" sz="1800" b="1" kern="1200" dirty="0"/>
            <a:t>” (1Jn. 5:7-8). Es un comentario de un copista que, posteriormente, fue incorporado al texto por otro copista</a:t>
          </a:r>
        </a:p>
      </dsp:txBody>
      <dsp:txXfrm>
        <a:off x="2319186" y="653093"/>
        <a:ext cx="2966909" cy="3875873"/>
      </dsp:txXfrm>
    </dsp:sp>
    <dsp:sp modelId="{CA4D7B83-137E-4956-A840-E8D8D786BF24}">
      <dsp:nvSpPr>
        <dsp:cNvPr id="0" name=""/>
        <dsp:cNvSpPr/>
      </dsp:nvSpPr>
      <dsp:spPr>
        <a:xfrm>
          <a:off x="5286095" y="653093"/>
          <a:ext cx="3348001"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4">
                  <a:lumMod val="50000"/>
                </a:schemeClr>
              </a:solidFill>
            </a:rPr>
            <a:t>Errores cometidos por los propios escritores</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s-ES" sz="1800" b="1" kern="1200" dirty="0"/>
            <a:t>Al citar un texto de memoria, o relatar un hecho del que no fueron testigos, los autores bíblicos pudieron cometer leves errores sin importancia</a:t>
          </a:r>
        </a:p>
        <a:p>
          <a:pPr marL="171450" lvl="1" indent="-171450" algn="l" defTabSz="800100">
            <a:lnSpc>
              <a:spcPct val="90000"/>
            </a:lnSpc>
            <a:spcBef>
              <a:spcPct val="0"/>
            </a:spcBef>
            <a:spcAft>
              <a:spcPct val="15000"/>
            </a:spcAft>
            <a:buClr>
              <a:schemeClr val="accent4">
                <a:lumMod val="50000"/>
              </a:schemeClr>
            </a:buClr>
            <a:buFont typeface="Wingdings" panose="05000000000000000000" pitchFamily="2" charset="2"/>
            <a:buChar char=""/>
          </a:pPr>
          <a:r>
            <a:rPr lang="es-ES" sz="1800" b="1" kern="1200" dirty="0"/>
            <a:t>Ejemplo: La cita de Mateo en la que llama Zacarías, asesinado por Joás, “hijo de </a:t>
          </a:r>
          <a:r>
            <a:rPr lang="es-ES" sz="1800" b="1" kern="1200" dirty="0" err="1"/>
            <a:t>Berequías</a:t>
          </a:r>
          <a:r>
            <a:rPr lang="es-ES" sz="1800" b="1" kern="1200" dirty="0"/>
            <a:t>” (que es el autor del libro de Zacarías) (Mt. 23:35; ver </a:t>
          </a:r>
          <a:r>
            <a:rPr lang="es-ES" sz="1800" b="1" kern="1200" dirty="0" err="1"/>
            <a:t>Lc</a:t>
          </a:r>
          <a:r>
            <a:rPr lang="es-ES" sz="1800" b="1" kern="1200" dirty="0"/>
            <a:t>. 11:51;</a:t>
          </a:r>
          <a:br>
            <a:rPr lang="es-ES" sz="1800" b="1" kern="1200" dirty="0"/>
          </a:br>
          <a:r>
            <a:rPr lang="es-ES" sz="1800" b="1" kern="1200" dirty="0"/>
            <a:t>2Cr. 24:22)</a:t>
          </a:r>
        </a:p>
      </dsp:txBody>
      <dsp:txXfrm>
        <a:off x="5286095" y="653093"/>
        <a:ext cx="3348001" cy="3875873"/>
      </dsp:txXfrm>
    </dsp:sp>
    <dsp:sp modelId="{8D37A1EB-09DF-4C2C-8DA9-802AE338DC45}">
      <dsp:nvSpPr>
        <dsp:cNvPr id="0" name=""/>
        <dsp:cNvSpPr/>
      </dsp:nvSpPr>
      <dsp:spPr>
        <a:xfrm>
          <a:off x="8634097" y="653093"/>
          <a:ext cx="327567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es-ES" sz="1800" b="1" kern="1200" dirty="0">
              <a:solidFill>
                <a:schemeClr val="accent5">
                  <a:lumMod val="50000"/>
                </a:schemeClr>
              </a:solidFill>
            </a:rPr>
            <a:t>Errores de los traductores</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s-ES" sz="1800" b="1" kern="1200" dirty="0"/>
            <a:t>Los traductores de la Biblia, especialmente las vertidas en lenguaje moderno, pueden estar influenciadas por las ideas del traductor</a:t>
          </a:r>
        </a:p>
        <a:p>
          <a:pPr marL="171450" lvl="1" indent="-171450" algn="l" defTabSz="800100">
            <a:lnSpc>
              <a:spcPct val="90000"/>
            </a:lnSpc>
            <a:spcBef>
              <a:spcPct val="0"/>
            </a:spcBef>
            <a:spcAft>
              <a:spcPct val="15000"/>
            </a:spcAft>
            <a:buClr>
              <a:schemeClr val="accent5">
                <a:lumMod val="50000"/>
              </a:schemeClr>
            </a:buClr>
            <a:buFont typeface="Wingdings" panose="05000000000000000000" pitchFamily="2" charset="2"/>
            <a:buChar char=""/>
          </a:pPr>
          <a:r>
            <a:rPr lang="es-ES" sz="1800" b="1" kern="1200" dirty="0"/>
            <a:t>Ejemplo: Algunas versiones modernas (</a:t>
          </a:r>
          <a:r>
            <a:rPr lang="es-ES" sz="1800" b="1" kern="1200" dirty="0" err="1"/>
            <a:t>TLA</a:t>
          </a:r>
          <a:r>
            <a:rPr lang="es-ES" sz="1800" b="1" kern="1200" dirty="0"/>
            <a:t>) traducen “domingo” el texto referido al día del Señor (Ap. 1:10), cuando esta expresión comenzó a usarse después de la muerte del apóstol</a:t>
          </a:r>
        </a:p>
      </dsp:txBody>
      <dsp:txXfrm>
        <a:off x="8634097" y="653093"/>
        <a:ext cx="327567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18/10/2026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g"/><Relationship Id="rId13" Type="http://schemas.openxmlformats.org/officeDocument/2006/relationships/image" Target="../media/image29.jp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g"/><Relationship Id="rId23" Type="http://schemas.openxmlformats.org/officeDocument/2006/relationships/image" Target="../media/image39.png"/><Relationship Id="rId10" Type="http://schemas.openxmlformats.org/officeDocument/2006/relationships/image" Target="../media/image26.jp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es-ES"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rPr>
              <a:t>LOS ESCRITOS PROFÉTICOS</a:t>
            </a:r>
          </a:p>
        </p:txBody>
      </p:sp>
      <p:sp>
        <p:nvSpPr>
          <p:cNvPr id="23" name="CuadroTexto 22">
            <a:extLst>
              <a:ext uri="{FF2B5EF4-FFF2-40B4-BE49-F238E27FC236}">
                <a16:creationId xmlns:a16="http://schemas.microsoft.com/office/drawing/2014/main" id="{B44F58B3-42F0-BA9E-5B77-D443665229A5}"/>
              </a:ext>
            </a:extLst>
          </p:cNvPr>
          <p:cNvSpPr txBox="1"/>
          <p:nvPr/>
        </p:nvSpPr>
        <p:spPr>
          <a:xfrm>
            <a:off x="7028612" y="6452119"/>
            <a:ext cx="3960379" cy="338554"/>
          </a:xfrm>
          <a:prstGeom prst="rect">
            <a:avLst/>
          </a:prstGeom>
          <a:noFill/>
        </p:spPr>
        <p:txBody>
          <a:bodyPr wrap="none" rtlCol="0">
            <a:spAutoFit/>
          </a:bodyPr>
          <a:lstStyle/>
          <a:p>
            <a:pPr algn="r"/>
            <a:r>
              <a:rPr lang="es-ES" sz="1600" b="1" dirty="0">
                <a:solidFill>
                  <a:schemeClr val="accent6">
                    <a:lumMod val="50000"/>
                  </a:schemeClr>
                </a:solidFill>
              </a:rPr>
              <a:t>Lección 6 para el 7 de noviembre de 2026</a:t>
            </a: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20032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«Porque las cosas que se escribieron antes, para nuestra enseñanza se escribieron, a fin de que, por la paciencia y la consolación de las Escrituras, tengamos esperanza» </a:t>
            </a:r>
            <a:r>
              <a:rPr kumimoji="0" lang="es-ES" sz="18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rPr>
              <a:t>(Romanos 15:4)</a:t>
            </a:r>
            <a:endParaRPr kumimoji="0" lang="es-ES" sz="2400" b="1" i="0" u="none" strike="noStrike" kern="1200" cap="none" spc="0" normalizeH="0" baseline="0" noProof="0" dirty="0">
              <a:ln>
                <a:noFill/>
              </a:ln>
              <a:solidFill>
                <a:srgbClr val="0F9ED5">
                  <a:lumMod val="20000"/>
                  <a:lumOff val="80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93158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62322"/>
          </a:xfrm>
          <a:prstGeom prst="rect">
            <a:avLst/>
          </a:prstGeom>
          <a:noFill/>
        </p:spPr>
        <p:txBody>
          <a:bodyPr wrap="square" rtlCol="0">
            <a:spAutoFit/>
          </a:bodyPr>
          <a:lstStyle/>
          <a:p>
            <a:r>
              <a:rPr lang="es-ES" sz="2000" b="1" dirty="0">
                <a:solidFill>
                  <a:srgbClr val="9C00AC"/>
                </a:solidFill>
              </a:rPr>
              <a:t>Los escritos proféticos:</a:t>
            </a:r>
          </a:p>
          <a:p>
            <a:pPr lvl="1"/>
            <a:r>
              <a:rPr lang="es-ES" sz="2000" b="1" dirty="0"/>
              <a:t>¿Dónde y por qué se escribieron?</a:t>
            </a:r>
          </a:p>
          <a:p>
            <a:pPr lvl="1"/>
            <a:r>
              <a:rPr lang="es-ES" sz="2000" b="1" dirty="0"/>
              <a:t>¿Con qué estilos fueron escritos?</a:t>
            </a:r>
          </a:p>
          <a:p>
            <a:pPr>
              <a:spcBef>
                <a:spcPts val="1200"/>
              </a:spcBef>
            </a:pPr>
            <a:r>
              <a:rPr lang="es-ES" sz="2000" b="1" dirty="0">
                <a:solidFill>
                  <a:srgbClr val="002FA4"/>
                </a:solidFill>
              </a:rPr>
              <a:t>Uso de secretarios y material externo:</a:t>
            </a:r>
          </a:p>
          <a:p>
            <a:pPr lvl="1"/>
            <a:r>
              <a:rPr lang="es-ES" sz="2000" b="1" dirty="0"/>
              <a:t>¿Por qué se usaron asistentes literarios?</a:t>
            </a:r>
          </a:p>
          <a:p>
            <a:pPr lvl="1"/>
            <a:r>
              <a:rPr lang="es-ES" sz="2000" b="1" dirty="0"/>
              <a:t>¿Qué material externo usaron los profetas?</a:t>
            </a:r>
          </a:p>
          <a:p>
            <a:pPr>
              <a:spcBef>
                <a:spcPts val="1200"/>
              </a:spcBef>
            </a:pPr>
            <a:r>
              <a:rPr lang="es-ES" sz="2000" b="1" dirty="0">
                <a:solidFill>
                  <a:srgbClr val="A80020"/>
                </a:solidFill>
              </a:rPr>
              <a:t>La humanidad mezclada con el mensaje:</a:t>
            </a:r>
          </a:p>
          <a:p>
            <a:pPr lvl="1"/>
            <a:r>
              <a:rPr lang="es-ES" sz="2000" b="1" dirty="0"/>
              <a:t>¿Imperfecciones en la Biblia?</a:t>
            </a: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707886"/>
          </a:xfrm>
          <a:prstGeom prst="rect">
            <a:avLst/>
          </a:prstGeom>
          <a:noFill/>
        </p:spPr>
        <p:txBody>
          <a:bodyPr wrap="square" rtlCol="0">
            <a:spAutoFit/>
          </a:bodyPr>
          <a:lstStyle/>
          <a:p>
            <a:pPr>
              <a:spcBef>
                <a:spcPts val="600"/>
              </a:spcBef>
            </a:pPr>
            <a:r>
              <a:rPr lang="es-ES" sz="2000" b="1" dirty="0"/>
              <a:t>Aunque es la Palabra de Dios, Dios no escribió la Biblia. Usó para ello a seres humanos inspirados por Él.</a:t>
            </a: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120716"/>
            <a:ext cx="674370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Les dejó cierto margen de libertad para decidir qué palabras usar; el estilo de redacción; y otros detalles con los que transmitir el mensaje divino.</a:t>
            </a: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004225"/>
            <a:ext cx="6743699"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Tampoco les dictó las palabras que debían escribir. Simplemente les dijo que escribieran aquello que se les mostró, o puso en su pensamiento.</a:t>
            </a: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rgbClr val="8D42C6"/>
                </a:solidFill>
              </a:rPr>
              <a:t>LOS ESCRITOS PROFÉTICOS</a:t>
            </a: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es-ES" sz="4400" b="1" dirty="0">
                <a:ln w="6600">
                  <a:solidFill>
                    <a:schemeClr val="accent2"/>
                  </a:solidFill>
                  <a:prstDash val="solid"/>
                </a:ln>
                <a:solidFill>
                  <a:srgbClr val="FFFFFF"/>
                </a:solidFill>
                <a:effectLst>
                  <a:outerShdw dist="38100" dir="2700000" algn="tl" rotWithShape="0">
                    <a:schemeClr val="accent2"/>
                  </a:outerShdw>
                </a:effectLst>
              </a:rPr>
              <a:t>¿DÓNDE Y POR QUÉ SE ESCRIBIERON?</a:t>
            </a:r>
          </a:p>
        </p:txBody>
      </p:sp>
      <p:sp>
        <p:nvSpPr>
          <p:cNvPr id="5" name="CuadroTexto 4">
            <a:extLst>
              <a:ext uri="{FF2B5EF4-FFF2-40B4-BE49-F238E27FC236}">
                <a16:creationId xmlns:a16="http://schemas.microsoft.com/office/drawing/2014/main" id="{2391FAA9-8F67-0DEA-B04F-023FBF3C6AE4}"/>
              </a:ext>
            </a:extLst>
          </p:cNvPr>
          <p:cNvSpPr txBox="1"/>
          <p:nvPr/>
        </p:nvSpPr>
        <p:spPr>
          <a:xfrm>
            <a:off x="530019" y="701845"/>
            <a:ext cx="10915650" cy="646331"/>
          </a:xfrm>
          <a:prstGeom prst="rect">
            <a:avLst/>
          </a:prstGeom>
          <a:noFill/>
        </p:spPr>
        <p:txBody>
          <a:bodyPr wrap="square">
            <a:spAutoFit/>
          </a:bodyPr>
          <a:lstStyle/>
          <a:p>
            <a:pPr algn="ctr"/>
            <a:r>
              <a:rPr lang="es-ES"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“Ve, pues, ahora, y escribe esta visión en una tabla delante de ellos, y regístrala en un libro, para que quede hasta el día postrero, eternamente y para siempre” </a:t>
            </a:r>
            <a:r>
              <a:rPr lang="es-ES" sz="1400" b="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Comic Sans MS" panose="030F0702030302020204" pitchFamily="66" charset="0"/>
              </a:rPr>
              <a:t>(Isaías 30:8)</a:t>
            </a: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spcBef>
                <a:spcPts val="600"/>
              </a:spcBef>
            </a:pPr>
            <a:r>
              <a:rPr lang="es-ES" sz="2000" b="1" dirty="0"/>
              <a:t>Moisés fue la primera persona inspirada por Dios para escribir la Biblia. En el desierto de Madián escribió Job y Génesis. Durante el éxodo recibió la orden expresa de registrar los hechos por escrito (</a:t>
            </a:r>
            <a:r>
              <a:rPr lang="es-ES" sz="2000" b="1" dirty="0" err="1"/>
              <a:t>Éx</a:t>
            </a:r>
            <a:r>
              <a:rPr lang="es-ES" sz="2000" b="1" dirty="0"/>
              <a:t>. 17:14).</a:t>
            </a: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spcBef>
                <a:spcPts val="600"/>
              </a:spcBef>
            </a:pPr>
            <a:r>
              <a:rPr lang="es-ES" sz="2000" b="1" dirty="0"/>
              <a:t>Dios eligió tanto a las personas como el mensaje que debían registrar con la intención de que no se perdiera nada de lo que Él quería revelarnos para nuestra salvación (2Tim. 3:15).</a:t>
            </a: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831722849"/>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644235"/>
            <a:ext cx="7308428" cy="400110"/>
          </a:xfrm>
          <a:prstGeom prst="rect">
            <a:avLst/>
          </a:prstGeom>
          <a:noFill/>
        </p:spPr>
        <p:txBody>
          <a:bodyPr wrap="square">
            <a:spAutoFit/>
          </a:bodyPr>
          <a:lstStyle/>
          <a:p>
            <a:pPr>
              <a:spcBef>
                <a:spcPts val="600"/>
              </a:spcBef>
            </a:pPr>
            <a:r>
              <a:rPr lang="es-ES" sz="2000" b="1" dirty="0"/>
              <a:t>Los autores bíblicos escribieron en diversas circunstancias: </a:t>
            </a: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Otros profetas que recibieron la orden expresa de escribir un libro fueron Isaías (</a:t>
            </a:r>
            <a:r>
              <a:rPr kumimoji="0" lang="es-ES" sz="2000" b="1" i="0" u="none" strike="noStrike" kern="1200" cap="none" spc="0" normalizeH="0" baseline="0" noProof="0" dirty="0" err="1">
                <a:ln>
                  <a:noFill/>
                </a:ln>
                <a:solidFill>
                  <a:prstClr val="black"/>
                </a:solidFill>
                <a:effectLst/>
                <a:uLnTx/>
                <a:uFillTx/>
                <a:latin typeface="Aptos" panose="02110004020202020204"/>
                <a:ea typeface="+mn-ea"/>
                <a:cs typeface="+mn-cs"/>
              </a:rPr>
              <a:t>Is</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30:8); Jeremías (Jer. 36:2); Habacuc (Hab. 2:2); y Juan (Ap. 1:11).</a:t>
            </a: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0"/>
            <a:ext cx="8026872" cy="584775"/>
          </a:xfrm>
          <a:prstGeom prst="rect">
            <a:avLst/>
          </a:prstGeom>
          <a:noFill/>
          <a:effectLst>
            <a:outerShdw dist="38100" dir="5400000" algn="ctr" rotWithShape="0">
              <a:srgbClr val="802C38"/>
            </a:outerShdw>
          </a:effectLst>
        </p:spPr>
        <p:txBody>
          <a:bodyPr wrap="square">
            <a:spAutoFit/>
          </a:bodyPr>
          <a:lstStyle/>
          <a:p>
            <a:pPr algn="ctr"/>
            <a:r>
              <a:rPr lang="es-ES"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rPr>
              <a:t>¿CON QUÉ ESTILOS FUERON ESCRITOS?</a:t>
            </a: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es-ES"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“Cantar de los cantares, el cual es de Salomón” </a:t>
            </a:r>
            <a:r>
              <a:rPr lang="es-ES" sz="1400" b="1" dirty="0">
                <a:solidFill>
                  <a:schemeClr val="accent4">
                    <a:lumMod val="20000"/>
                    <a:lumOff val="80000"/>
                  </a:schemeClr>
                </a:solidFill>
                <a:effectLst>
                  <a:outerShdw blurRad="38100" dist="38100" dir="2700000" algn="tl">
                    <a:srgbClr val="000000"/>
                  </a:outerShdw>
                </a:effectLst>
                <a:latin typeface="Comic Sans MS" panose="030F0702030302020204" pitchFamily="66" charset="0"/>
              </a:rPr>
              <a:t>(Cantares 1:1)</a:t>
            </a:r>
          </a:p>
        </p:txBody>
      </p:sp>
      <p:sp>
        <p:nvSpPr>
          <p:cNvPr id="8" name="CuadroTexto 7">
            <a:extLst>
              <a:ext uri="{FF2B5EF4-FFF2-40B4-BE49-F238E27FC236}">
                <a16:creationId xmlns:a16="http://schemas.microsoft.com/office/drawing/2014/main" id="{0FB77A8C-914D-19AF-4F4D-9D508823472C}"/>
              </a:ext>
            </a:extLst>
          </p:cNvPr>
          <p:cNvSpPr txBox="1"/>
          <p:nvPr/>
        </p:nvSpPr>
        <p:spPr>
          <a:xfrm>
            <a:off x="219074" y="1219200"/>
            <a:ext cx="7686675" cy="707886"/>
          </a:xfrm>
          <a:prstGeom prst="rect">
            <a:avLst/>
          </a:prstGeom>
          <a:noFill/>
        </p:spPr>
        <p:txBody>
          <a:bodyPr wrap="square" rtlCol="0">
            <a:spAutoFit/>
          </a:bodyPr>
          <a:lstStyle/>
          <a:p>
            <a:pPr>
              <a:spcBef>
                <a:spcPts val="600"/>
              </a:spcBef>
            </a:pPr>
            <a:r>
              <a:rPr lang="es-ES" sz="2000" b="1" dirty="0"/>
              <a:t>Escrita a lo largo de 1.500 años por más de 40 autores diferentes, la Biblia contiene una gran variedad de estilos. Entre otros:</a:t>
            </a:r>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1991812413"/>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200024" y="4881622"/>
            <a:ext cx="7790728" cy="1323439"/>
          </a:xfrm>
          <a:prstGeom prst="rect">
            <a:avLst/>
          </a:prstGeom>
          <a:noFill/>
        </p:spPr>
        <p:txBody>
          <a:bodyPr wrap="square" rtlCol="0">
            <a:spAutoFit/>
          </a:bodyPr>
          <a:lstStyle/>
          <a:p>
            <a:pPr>
              <a:spcBef>
                <a:spcPts val="600"/>
              </a:spcBef>
            </a:pPr>
            <a:r>
              <a:rPr lang="es-ES" sz="2000" b="1" dirty="0"/>
              <a:t>La Biblia no hace distinción alguna en materia de autoridad entre diferentes estilos. Todos ellos son útiles para transmitir el pensamiento divino, dado que cada persona percibe mejor el mensaje en un estilo que en otro.</a:t>
            </a: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200023" y="6159046"/>
            <a:ext cx="779072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Pedro deja claro también que los escritos del Nuevo Testamento tienen la misma autoridad que los del Antiguo </a:t>
            </a:r>
            <a:r>
              <a:rPr kumimoji="0" lang="es-ES" sz="2000" b="1" i="0" u="none" strike="noStrike" kern="1200" cap="none" spc="0" normalizeH="0" baseline="0" noProof="0">
                <a:ln>
                  <a:noFill/>
                </a:ln>
                <a:solidFill>
                  <a:prstClr val="black"/>
                </a:solidFill>
                <a:effectLst/>
                <a:uLnTx/>
                <a:uFillTx/>
                <a:latin typeface="Aptos" panose="02110004020202020204"/>
                <a:ea typeface="+mn-ea"/>
                <a:cs typeface="+mn-cs"/>
              </a:rPr>
              <a:t>(2P. </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3:15-16).</a:t>
            </a: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4">
                    <a:lumMod val="75000"/>
                  </a:schemeClr>
                </a:solidFill>
              </a:rPr>
              <a:t>USO DE SECRETARIOS Y MATERIAL EXTERNO</a:t>
            </a: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es-ES" sz="4000" b="1" dirty="0">
                <a:ln w="12700">
                  <a:noFill/>
                  <a:prstDash val="solid"/>
                </a:ln>
                <a:solidFill>
                  <a:srgbClr val="FFFFFF"/>
                </a:solidFill>
                <a:effectLst>
                  <a:outerShdw blurRad="38100" dist="22860" dir="5400000" algn="tl" rotWithShape="0">
                    <a:srgbClr val="000000"/>
                  </a:outerShdw>
                </a:effectLst>
              </a:rPr>
              <a:t>¿POR QUÉ SE USARON ASISTENTES LITERARIOS?</a:t>
            </a:r>
          </a:p>
        </p:txBody>
      </p:sp>
      <p:sp>
        <p:nvSpPr>
          <p:cNvPr id="7" name="CuadroTexto 6">
            <a:extLst>
              <a:ext uri="{FF2B5EF4-FFF2-40B4-BE49-F238E27FC236}">
                <a16:creationId xmlns:a16="http://schemas.microsoft.com/office/drawing/2014/main" id="{B5ACF087-5EAC-CF6C-4245-5EC44E08EA53}"/>
              </a:ext>
            </a:extLst>
          </p:cNvPr>
          <p:cNvSpPr txBox="1"/>
          <p:nvPr/>
        </p:nvSpPr>
        <p:spPr>
          <a:xfrm>
            <a:off x="1314450" y="619395"/>
            <a:ext cx="9563100" cy="646331"/>
          </a:xfrm>
          <a:prstGeom prst="rect">
            <a:avLst/>
          </a:prstGeom>
          <a:noFill/>
        </p:spPr>
        <p:txBody>
          <a:bodyPr wrap="square">
            <a:spAutoFit/>
          </a:bodyPr>
          <a:lstStyle/>
          <a:p>
            <a:pPr algn="ct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“Y llamó Jeremías a Baruc hijo de </a:t>
            </a:r>
            <a:r>
              <a:rPr lang="es-ES" b="1" dirty="0" err="1">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Nerías</a:t>
            </a:r>
            <a:r>
              <a:rPr lang="es-ES"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 y escribió Baruc de boca de Jeremías, en un rollo de libro, todas las palabras que Jehová le había hablado” </a:t>
            </a:r>
            <a:r>
              <a:rPr lang="es-ES" sz="1400" b="1" dirty="0">
                <a:solidFill>
                  <a:srgbClr val="FFCC99"/>
                </a:solidFill>
                <a:effectLst>
                  <a:glow rad="101600">
                    <a:srgbClr val="6D411D"/>
                  </a:glow>
                  <a:outerShdw blurRad="38100" dist="38100" dir="2700000" algn="tl">
                    <a:srgbClr val="000000">
                      <a:alpha val="43137"/>
                    </a:srgbClr>
                  </a:outerShdw>
                </a:effectLst>
                <a:latin typeface="Comic Sans MS" panose="030F0702030302020204" pitchFamily="66" charset="0"/>
              </a:rPr>
              <a:t>(Jeremías 36:4)</a:t>
            </a: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376126"/>
            <a:ext cx="7276407" cy="1631216"/>
          </a:xfrm>
          <a:prstGeom prst="rect">
            <a:avLst/>
          </a:prstGeom>
          <a:noFill/>
        </p:spPr>
        <p:txBody>
          <a:bodyPr wrap="square" rtlCol="0">
            <a:spAutoFit/>
          </a:bodyPr>
          <a:lstStyle/>
          <a:p>
            <a:pPr>
              <a:spcBef>
                <a:spcPts val="600"/>
              </a:spcBef>
            </a:pPr>
            <a:r>
              <a:rPr lang="es-ES" sz="2000" b="1" dirty="0"/>
              <a:t>Jeremías era sacerdote y, como tal, sabía leer y escribir. Sin embargo, usó a un asistente –Baruc– para que escribiera los mensajes que Dios le pidió que escribiera (Jer. 36:1-4). Aunque sancionado por Dios, esto fue malinterpretado en su propia época (Jer. 43:2-3).</a:t>
            </a: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774645"/>
            <a:ext cx="8063372" cy="1938992"/>
          </a:xfrm>
          <a:prstGeom prst="rect">
            <a:avLst/>
          </a:prstGeom>
          <a:noFill/>
        </p:spPr>
        <p:txBody>
          <a:bodyPr wrap="square">
            <a:spAutoFit/>
          </a:bodyPr>
          <a:lstStyle/>
          <a:p>
            <a:pPr>
              <a:spcBef>
                <a:spcPts val="600"/>
              </a:spcBef>
            </a:pPr>
            <a:r>
              <a:rPr lang="es-ES" sz="2000" b="1" dirty="0"/>
              <a:t>Pedro escribió sus cartas en un hermoso estilo en griego, algo difícil de atribuir a este pescador de lengua aramea. El uso de asistentes le ayudó a transmitir correctamente su mensaje en un idioma que no dominaba. Pero el hecho de que los asistentes escogiesen las palabras que mejor expresaban las ideas de Pedro no mina en absoluto la inspiración divina de sus epístolas.</a:t>
            </a: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3007342"/>
            <a:ext cx="7233091"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Pablo, que se expresaba perfectamente en griego, usó asistentes para escribir sus cartas (Ro. 16:22). Para evitar que otros escribieran falsas cartas en su nombre, tenía que firmar con su propia letra las que había dictado (2Ts. 3:17).</a:t>
            </a: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707886"/>
          </a:xfrm>
          <a:prstGeom prst="rect">
            <a:avLst/>
          </a:prstGeom>
          <a:noFill/>
        </p:spPr>
        <p:txBody>
          <a:bodyPr wrap="square">
            <a:spAutoFit/>
          </a:bodyPr>
          <a:lstStyle/>
          <a:p>
            <a:pPr algn="ctr"/>
            <a:r>
              <a:rPr lang="es-ES" sz="40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rPr>
              <a:t>¿QUÉ MATERIAL EXTERNO USARON LOS PROFETAS?</a:t>
            </a: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698261"/>
            <a:ext cx="10568538"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“me ha parecido también a mí, después de haber investigado con diligencia todas las cosas desde su origen, escribírtelas por orden, oh excelentísimo Teófilo” </a:t>
            </a:r>
            <a:r>
              <a:rPr lang="es-ES" sz="1400" b="1" dirty="0">
                <a:solidFill>
                  <a:schemeClr val="accent6">
                    <a:lumMod val="20000"/>
                    <a:lumOff val="80000"/>
                  </a:schemeClr>
                </a:solidFill>
                <a:effectLst>
                  <a:outerShdw blurRad="38100" dist="38100" dir="2700000" algn="tl">
                    <a:srgbClr val="000000">
                      <a:alpha val="43137"/>
                    </a:srgbClr>
                  </a:outerShdw>
                </a:effectLst>
                <a:latin typeface="Comic Sans MS" panose="030F0702030302020204" pitchFamily="66" charset="0"/>
              </a:rPr>
              <a:t>(Lucas 1:3)</a:t>
            </a: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015663"/>
          </a:xfrm>
          <a:prstGeom prst="rect">
            <a:avLst/>
          </a:prstGeom>
          <a:noFill/>
        </p:spPr>
        <p:txBody>
          <a:bodyPr wrap="square" rtlCol="0">
            <a:spAutoFit/>
          </a:bodyPr>
          <a:lstStyle/>
          <a:p>
            <a:pPr>
              <a:spcBef>
                <a:spcPts val="600"/>
              </a:spcBef>
            </a:pPr>
            <a:r>
              <a:rPr lang="es-ES" sz="2000" b="1" dirty="0"/>
              <a:t>Esdras usó registros históricos, y copió decretos y correspondencia de los reyes persas, al escribir los libros de Crónicas y de Esdras. Por su parte, Nehemías incluye en su libro un registro genealógico copiado de otro existente.</a:t>
            </a: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7468" y="2653954"/>
            <a:ext cx="3957832" cy="2214501"/>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479485"/>
            <a:ext cx="5464727" cy="1631216"/>
          </a:xfrm>
          <a:prstGeom prst="rect">
            <a:avLst/>
          </a:prstGeom>
          <a:noFill/>
        </p:spPr>
        <p:txBody>
          <a:bodyPr wrap="square">
            <a:spAutoFit/>
          </a:bodyPr>
          <a:lstStyle/>
          <a:p>
            <a:pPr>
              <a:spcBef>
                <a:spcPts val="600"/>
              </a:spcBef>
            </a:pPr>
            <a:r>
              <a:rPr lang="es-ES" sz="2000" b="1" dirty="0"/>
              <a:t>Dado que Lucas no fue testigo de los hechos que relata, escribió su evangelio y parte del libro de Hechos basándose en registros históricos y entrevistas con testigos presenciales (</a:t>
            </a:r>
            <a:r>
              <a:rPr lang="es-ES" sz="2000" b="1" dirty="0" err="1"/>
              <a:t>Lc</a:t>
            </a:r>
            <a:r>
              <a:rPr lang="es-ES" sz="2000" b="1" dirty="0"/>
              <a:t>. 1:3).</a:t>
            </a: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2" y="5435699"/>
            <a:ext cx="6098848" cy="1323439"/>
          </a:xfrm>
          <a:prstGeom prst="rect">
            <a:avLst/>
          </a:prstGeom>
          <a:noFill/>
        </p:spPr>
        <p:txBody>
          <a:bodyPr wrap="square">
            <a:spAutoFit/>
          </a:bodyPr>
          <a:lstStyle/>
          <a:p>
            <a:pPr>
              <a:spcBef>
                <a:spcPts val="600"/>
              </a:spcBef>
            </a:pPr>
            <a:r>
              <a:rPr lang="es-ES" sz="2000" b="1" dirty="0"/>
              <a:t>Todos ellos fueron guiados por el Espíritu Santo al usar este material externo. Reconocieron que describían la verdad y, por lo tanto, transmitían lo que Dios quería expresar.</a:t>
            </a: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11481"/>
            <a:ext cx="7760253" cy="1323439"/>
          </a:xfrm>
          <a:prstGeom prst="rect">
            <a:avLst/>
          </a:prstGeom>
          <a:noFill/>
        </p:spPr>
        <p:txBody>
          <a:bodyPr wrap="square">
            <a:spAutoFit/>
          </a:bodyPr>
          <a:lstStyle/>
          <a:p>
            <a:pPr>
              <a:spcBef>
                <a:spcPts val="600"/>
              </a:spcBef>
            </a:pPr>
            <a:r>
              <a:rPr lang="es-ES" sz="2000" b="1" dirty="0"/>
              <a:t>Pablo menciona frases de </a:t>
            </a:r>
            <a:r>
              <a:rPr lang="es-ES" sz="2000" b="1" dirty="0" err="1"/>
              <a:t>Epiménides</a:t>
            </a:r>
            <a:r>
              <a:rPr lang="es-ES" sz="2000" b="1" dirty="0"/>
              <a:t> y de Arato, autores clásicos griegos (</a:t>
            </a:r>
            <a:r>
              <a:rPr lang="es-ES" sz="2000" b="1" dirty="0" err="1"/>
              <a:t>Hch</a:t>
            </a:r>
            <a:r>
              <a:rPr lang="es-ES" sz="2000" b="1" dirty="0"/>
              <a:t>. 17:28; Tito 1:12). Por su parte, Judas extrae citas de un libro no canónico que contiene profecías de Enoc (Jud. 1:14).</a:t>
            </a: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err="1"/>
                <a:t>Epiménides</a:t>
              </a:r>
              <a:endParaRPr lang="es-ES" sz="1200" b="1" dirty="0"/>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Arato</a:t>
              </a: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47688"/>
            <a:chOff x="9593920" y="5109247"/>
            <a:chExt cx="2221297" cy="164768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es-ES" sz="1200" b="1" dirty="0"/>
                <a:t>Libro de Enoc</a:t>
              </a: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es-ES" sz="7200" b="1" dirty="0">
                <a:ln/>
                <a:solidFill>
                  <a:schemeClr val="accent3">
                    <a:lumMod val="50000"/>
                  </a:schemeClr>
                </a:solidFill>
              </a:rPr>
              <a:t>LA HUMANIDAD MEZCLADA CON EL MENSAJE</a:t>
            </a: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2850628968"/>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es-ES"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rPr>
              <a:t>¿IMPERFECCIONES EN LA BIBLIA?</a:t>
            </a: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es-ES"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“Pero tenemos este tesoro en vasos de barro, para que la excelencia del poder sea de Dios, y no de nosotros” </a:t>
            </a:r>
            <a:r>
              <a:rPr lang="es-ES" sz="1400" b="1" dirty="0">
                <a:solidFill>
                  <a:schemeClr val="accent6">
                    <a:lumMod val="20000"/>
                    <a:lumOff val="80000"/>
                  </a:schemeClr>
                </a:solidFill>
                <a:effectLst>
                  <a:outerShdw blurRad="38100" dist="38100" dir="2700000" algn="tl">
                    <a:srgbClr val="000000"/>
                  </a:outerShdw>
                </a:effectLst>
                <a:latin typeface="Comic Sans MS" panose="030F0702030302020204" pitchFamily="66" charset="0"/>
              </a:rPr>
              <a:t>(2ª de Corintios 4:7)</a:t>
            </a: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24550"/>
            <a:ext cx="12039601" cy="923330"/>
          </a:xfrm>
          <a:prstGeom prst="rect">
            <a:avLst/>
          </a:prstGeom>
          <a:noFill/>
        </p:spPr>
        <p:txBody>
          <a:bodyPr wrap="square" rtlCol="0">
            <a:spAutoFit/>
          </a:bodyPr>
          <a:lstStyle/>
          <a:p>
            <a:pPr>
              <a:spcBef>
                <a:spcPts val="600"/>
              </a:spcBef>
            </a:pPr>
            <a:r>
              <a:rPr lang="es-ES" b="1" dirty="0"/>
              <a:t>Estas imperfecciones o discrepancias son muy escasas y, generalmente, pueden ser comprendidas con un estudio profundo. Podemos confiar en que las verdades divinas nos han sido transmitidas fidedignamente a través de los siglos, tal como están plasmadas en las páginas de la Biblia.</a:t>
            </a: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250"/>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970591"/>
          </a:xfrm>
          <a:prstGeom prst="rect">
            <a:avLst/>
          </a:prstGeom>
          <a:solidFill>
            <a:schemeClr val="bg1">
              <a:alpha val="51000"/>
            </a:schemeClr>
          </a:solidFill>
        </p:spPr>
        <p:txBody>
          <a:bodyPr wrap="square">
            <a:spAutoFit/>
          </a:bodyPr>
          <a:lstStyle/>
          <a:p>
            <a:pPr>
              <a:spcBef>
                <a:spcPts val="600"/>
              </a:spcBef>
            </a:pPr>
            <a:r>
              <a:rPr lang="es-ES" sz="2400" b="1" dirty="0">
                <a:latin typeface="Constantia" panose="02030602050306030303" pitchFamily="18" charset="0"/>
              </a:rPr>
              <a:t>“Dios se ha dignado comunicar la verdad al mundo por medio de instrumentos humanos, y él mismo, por su Santo Espíritu, habilitó a hombres y los hizo capaces de realizar esta obra. Guio la inteligencia de ellos en la elección de lo que debían decir y escribir. El tesoro fue confiado a vasos de barro, pero no por eso deja de ser del cielo. Aunque llevado a todo viento en el vehículo imperfecto del idioma humano, no por eso deja de ser el testimonio de Dios; y el hijo de Dios, obediente y creyente, contempla en ello la gloria de un poder divino, lleno de gracia y de verdad.</a:t>
            </a:r>
          </a:p>
          <a:p>
            <a:pPr>
              <a:spcBef>
                <a:spcPts val="600"/>
              </a:spcBef>
            </a:pPr>
            <a:r>
              <a:rPr lang="es-ES" sz="2400" b="1" dirty="0">
                <a:latin typeface="Constantia" panose="02030602050306030303" pitchFamily="18" charset="0"/>
              </a:rPr>
              <a:t>En su Palabra, Dios comunicó a los hombres el conocimiento necesario para la salvación. Las Santas Escrituras deben ser aceptadas como dotadas de autoridad absoluta y como revelación infalible de su voluntad”</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7880249" y="6519446"/>
            <a:ext cx="4157292" cy="338554"/>
          </a:xfrm>
          <a:prstGeom prst="rect">
            <a:avLst/>
          </a:prstGeom>
          <a:noFill/>
        </p:spPr>
        <p:txBody>
          <a:bodyPr wrap="none" rtlCol="0">
            <a:spAutoFit/>
          </a:bodyPr>
          <a:lstStyle/>
          <a:p>
            <a:pPr algn="r"/>
            <a:r>
              <a:rPr lang="es-ES" sz="1600" b="1" dirty="0">
                <a:solidFill>
                  <a:srgbClr val="E6DCD9"/>
                </a:solidFill>
                <a:effectLst>
                  <a:outerShdw blurRad="38100" dist="38100" dir="2700000" algn="tl">
                    <a:srgbClr val="000000">
                      <a:alpha val="43137"/>
                    </a:srgbClr>
                  </a:outerShdw>
                </a:effectLst>
              </a:rPr>
              <a:t>E. G. W.  (El conflicto de los siglos, p. 10-11)</a:t>
            </a: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es-ES" sz="3200" dirty="0">
                <a:effectLst>
                  <a:outerShdw dist="38100" dir="2700000" algn="tl" rotWithShape="0">
                    <a:srgbClr val="29FFFF"/>
                  </a:outerShdw>
                </a:effectLst>
              </a:rPr>
              <a:t>ANEXO: </a:t>
            </a:r>
            <a:r>
              <a:rPr lang="es-ES" sz="3200" dirty="0">
                <a:effectLst>
                  <a:outerShdw dist="38100" dir="2700000" algn="tl" rotWithShape="0">
                    <a:srgbClr val="FFCC00"/>
                  </a:outerShdw>
                </a:effectLst>
              </a:rPr>
              <a:t>INFALIBILIDAD DE LOS ESCRITOS DE ELENA G. WHITE</a:t>
            </a: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spcBef>
                <a:spcPts val="600"/>
              </a:spcBef>
            </a:pPr>
            <a:r>
              <a:rPr lang="es-ES" sz="2000" b="1" dirty="0"/>
              <a:t>Cuando Dios le ordenó a Elena escribir sus mensajes, ella respondió: “No puedo escribir”. Pero Dios la fortaleció y comenzó a escribir. Con el tiempo, usó asistentes literarios que corregían sus faltas de ortografía y mejoraban las expresiones de algunas frases.</a:t>
            </a: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72402" y="823164"/>
            <a:ext cx="2076450" cy="2588081"/>
            <a:chOff x="9810751" y="1120237"/>
            <a:chExt cx="2076450"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a:extLst>
                <a:ext uri="{28A0092B-C50C-407E-A947-70E740481C1C}">
                  <a14:useLocalDpi xmlns:a14="http://schemas.microsoft.com/office/drawing/2010/main" val="0"/>
                </a:ext>
              </a:extLst>
            </a:blip>
            <a:srcRect t="15449" b="14192"/>
            <a:stretch>
              <a:fillRect/>
            </a:stretch>
          </p:blipFill>
          <p:spPr>
            <a:xfrm>
              <a:off x="10021029"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810751" y="2538767"/>
              <a:ext cx="2076450" cy="1169551"/>
            </a:xfrm>
            <a:prstGeom prst="rect">
              <a:avLst/>
            </a:prstGeom>
            <a:noFill/>
          </p:spPr>
          <p:txBody>
            <a:bodyPr wrap="square" rtlCol="0">
              <a:spAutoFit/>
            </a:bodyPr>
            <a:lstStyle/>
            <a:p>
              <a:pPr algn="ctr"/>
              <a:r>
                <a:rPr lang="es-ES" sz="1400" b="1" noProof="0" dirty="0"/>
                <a:t>Mary Ann “Marian” Davis (1847-1904), asistente literaria. Foto cortesía de “Ellen G. White Estate, Inc.”</a:t>
              </a: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es-ES" sz="1400" b="1" noProof="0" dirty="0"/>
                <a:t>Sarah E. Peck, 1880s. Foto cortesía de “Center </a:t>
              </a:r>
              <a:r>
                <a:rPr lang="es-ES" sz="1400" b="1" noProof="0" dirty="0" err="1"/>
                <a:t>for</a:t>
              </a:r>
              <a:r>
                <a:rPr lang="es-ES" sz="1400" b="1" noProof="0" dirty="0"/>
                <a:t> Adventist </a:t>
              </a:r>
              <a:r>
                <a:rPr lang="es-ES" sz="1400" b="1" noProof="0" dirty="0" err="1"/>
                <a:t>Research</a:t>
              </a:r>
              <a:r>
                <a:rPr lang="es-ES" sz="1400" b="1" noProof="0" dirty="0"/>
                <a:t>.”</a:t>
              </a: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spcBef>
                <a:spcPts val="600"/>
              </a:spcBef>
            </a:pPr>
            <a:r>
              <a:rPr lang="es-ES" sz="2000" b="1" dirty="0"/>
              <a:t>Sobre su infalibilidad como profeta, Elena declaró: «Acerca de la infalibilidad, nunca pretendí tenerla. Solo Dios es infalible» (Mensajes selectos, t. 1, p. 42).</a:t>
            </a: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Ellos nunca modificaban el significado del mensaje, ni añadían nada de su propia cuenta. Los textos definitivos eran siempre supervisados por Elena.</a:t>
            </a: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334256"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En cuanto a la infalibilidad de sus escritos, ella misma escribió: «Hay oportunidades cuando deben declararse cosas comunes, pensamientos comunes deben ocupar la mente, deben escribirse cartas comunes y se debe dar información que ha pasado de un obrero a otro. Tales palabras, tal información, no son dadas bajo la inspiración especial del Espíritu de Dios» (Mensajes selectos, t. 3, pp. 64).</a:t>
            </a: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532</TotalTime>
  <Words>1745</Words>
  <Application>Microsoft Office PowerPoint</Application>
  <PresentationFormat>Panorámica</PresentationFormat>
  <Paragraphs>82</Paragraphs>
  <Slides>13</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13</vt:i4>
      </vt:variant>
    </vt:vector>
  </HeadingPairs>
  <TitlesOfParts>
    <vt:vector size="20" baseType="lpstr">
      <vt:lpstr>Wingdings</vt:lpstr>
      <vt:lpstr>Constantia</vt:lpstr>
      <vt:lpstr>Aptos</vt:lpstr>
      <vt:lpstr>Arial</vt:lpstr>
      <vt:lpstr>Comic Sans MS</vt:lpstr>
      <vt:lpstr>Aptos Display</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71</cp:revision>
  <dcterms:created xsi:type="dcterms:W3CDTF">2026-10-17T14:52:34Z</dcterms:created>
  <dcterms:modified xsi:type="dcterms:W3CDTF">2026-10-18T21:09:31Z</dcterms:modified>
</cp:coreProperties>
</file>